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6" r:id="rId10"/>
    <p:sldId id="265" r:id="rId11"/>
    <p:sldId id="267" r:id="rId12"/>
    <p:sldId id="271" r:id="rId13"/>
    <p:sldId id="269" r:id="rId14"/>
    <p:sldId id="272" r:id="rId15"/>
    <p:sldId id="273" r:id="rId16"/>
    <p:sldId id="274" r:id="rId17"/>
    <p:sldId id="270" r:id="rId18"/>
    <p:sldId id="275" r:id="rId19"/>
    <p:sldId id="276" r:id="rId20"/>
    <p:sldId id="26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9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7"/>
    <p:restoredTop sz="96498"/>
  </p:normalViewPr>
  <p:slideViewPr>
    <p:cSldViewPr snapToGrid="0">
      <p:cViewPr varScale="1">
        <p:scale>
          <a:sx n="95" d="100"/>
          <a:sy n="95" d="100"/>
        </p:scale>
        <p:origin x="200"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582A-56A5-5390-CC90-19B4A16B72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A7D502-6C0F-FC09-ED21-BA90E65CAF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9023B2-329B-0329-1ED8-1B91E3C11459}"/>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5" name="Footer Placeholder 4">
            <a:extLst>
              <a:ext uri="{FF2B5EF4-FFF2-40B4-BE49-F238E27FC236}">
                <a16:creationId xmlns:a16="http://schemas.microsoft.com/office/drawing/2014/main" id="{0DC07C63-2528-B5D3-5634-261BDE3A9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CD011-8D5F-983C-B444-1D61D87644F9}"/>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254907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0520-9538-DB91-A63F-A5FF2731C76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FB5CA-E6EC-542A-5AB0-F47107163C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729A8D-400C-3DE7-E2ED-3927B501D158}"/>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5" name="Footer Placeholder 4">
            <a:extLst>
              <a:ext uri="{FF2B5EF4-FFF2-40B4-BE49-F238E27FC236}">
                <a16:creationId xmlns:a16="http://schemas.microsoft.com/office/drawing/2014/main" id="{487B2071-CE70-1ED6-4F20-2C8823E53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E86C4-2109-4607-EB36-6F48E8230A0B}"/>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347529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A12680-025D-4024-49BC-62D24F73D2E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B8B3CB-614B-EF37-AFF7-69FF094753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5E1FDF-2724-6534-78EE-ADDE27B0D145}"/>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5" name="Footer Placeholder 4">
            <a:extLst>
              <a:ext uri="{FF2B5EF4-FFF2-40B4-BE49-F238E27FC236}">
                <a16:creationId xmlns:a16="http://schemas.microsoft.com/office/drawing/2014/main" id="{BCE869CF-10C1-9406-23F1-209C92EB8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6F107-B56F-DF9C-0682-D8B1D26BC3D7}"/>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305744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44F2-D5B7-A7A7-0C86-A44999A999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140881-8367-307C-87FC-D79AE6B36E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A11DD0-58E8-AE03-4520-B17F032E975E}"/>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5" name="Footer Placeholder 4">
            <a:extLst>
              <a:ext uri="{FF2B5EF4-FFF2-40B4-BE49-F238E27FC236}">
                <a16:creationId xmlns:a16="http://schemas.microsoft.com/office/drawing/2014/main" id="{936421A3-8D99-7B01-4070-DDC37D9D9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A490B-7EEB-4D87-D0DE-7A265130AAC5}"/>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77310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729B-B935-7A85-C97A-97FB202113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3D4A63A-00DB-B842-DD5E-DE4AADAA5B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F1385DD-7CB2-E1AC-219B-3DCB732C53D7}"/>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5" name="Footer Placeholder 4">
            <a:extLst>
              <a:ext uri="{FF2B5EF4-FFF2-40B4-BE49-F238E27FC236}">
                <a16:creationId xmlns:a16="http://schemas.microsoft.com/office/drawing/2014/main" id="{88D36B23-1D66-06C6-34CD-9D443F42F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4BEBE-848B-A909-7745-DEF128489151}"/>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28241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30CD-E4A9-501F-B8F8-BEE82395CCE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905F23-B44F-6B31-486B-7339B61460C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B90528A-81F9-3EF5-60F8-0AC7FCE8CD3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A0972B8-B0A6-2FFF-F2B2-D30DCBB14F33}"/>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6" name="Footer Placeholder 5">
            <a:extLst>
              <a:ext uri="{FF2B5EF4-FFF2-40B4-BE49-F238E27FC236}">
                <a16:creationId xmlns:a16="http://schemas.microsoft.com/office/drawing/2014/main" id="{ED9D424F-8CB3-7A9F-C4CA-22E5885E7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7AED22-5BC8-8FA0-2AAF-91E356E4F773}"/>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97017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DBBF-5614-B90E-3104-0A30E5C9F0C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B25EF3-DC56-D5FC-9BC3-FA332E63F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928F9E-C493-7C97-2CC6-3FFFEFB86D3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69DBA95-9D2C-A099-7B4F-23223BFB7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FE68898-D753-9EB4-E39E-2013F0BDDF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4929F7-F61C-8878-FFFA-9158D92F5898}"/>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8" name="Footer Placeholder 7">
            <a:extLst>
              <a:ext uri="{FF2B5EF4-FFF2-40B4-BE49-F238E27FC236}">
                <a16:creationId xmlns:a16="http://schemas.microsoft.com/office/drawing/2014/main" id="{0B140843-4D71-84A6-E142-D712189189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C8EC69-9AC7-43A5-F906-E73252AFAD4D}"/>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219210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1E02-2CAB-D770-6904-815DD05C151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E1206EA-69B1-4311-4696-F7B959A24D6E}"/>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4" name="Footer Placeholder 3">
            <a:extLst>
              <a:ext uri="{FF2B5EF4-FFF2-40B4-BE49-F238E27FC236}">
                <a16:creationId xmlns:a16="http://schemas.microsoft.com/office/drawing/2014/main" id="{1D846B5C-DD73-D72D-2737-9CDB63F42D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EC8FBE-594D-FD0C-B5BE-BADD88BA1D77}"/>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219123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E708AF-96E5-61A4-D6EE-03801DB51FF7}"/>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3" name="Footer Placeholder 2">
            <a:extLst>
              <a:ext uri="{FF2B5EF4-FFF2-40B4-BE49-F238E27FC236}">
                <a16:creationId xmlns:a16="http://schemas.microsoft.com/office/drawing/2014/main" id="{938FA78E-AD80-17BC-FE74-84243DF732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4B40E3-8B87-FD09-A1BB-C847F0C9A38F}"/>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139302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DA16-2588-6AE1-9946-07A5E0B121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1F3898B-8D58-6E60-040D-17297E0B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74314-99CE-0C64-B2DF-D23A7D2E9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4CF21B-6E14-7E1B-7C78-8CE2B64A9384}"/>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6" name="Footer Placeholder 5">
            <a:extLst>
              <a:ext uri="{FF2B5EF4-FFF2-40B4-BE49-F238E27FC236}">
                <a16:creationId xmlns:a16="http://schemas.microsoft.com/office/drawing/2014/main" id="{974F04EC-125E-D54B-A347-F8BA168A9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6F902-8D2C-1353-8225-9B84B1A9D91C}"/>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21001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71A2-3914-E13D-549E-9CC95602A6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647B57D-4C3B-CED6-D46E-3827F8C05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A102D5-3B42-ABA4-D123-43CF82B27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D30EB2-2A4E-6CD1-2107-5152D574B79C}"/>
              </a:ext>
            </a:extLst>
          </p:cNvPr>
          <p:cNvSpPr>
            <a:spLocks noGrp="1"/>
          </p:cNvSpPr>
          <p:nvPr>
            <p:ph type="dt" sz="half" idx="10"/>
          </p:nvPr>
        </p:nvSpPr>
        <p:spPr/>
        <p:txBody>
          <a:bodyPr/>
          <a:lstStyle/>
          <a:p>
            <a:fld id="{6F782790-F3B8-7E49-9026-AA0D3F1080AD}" type="datetimeFigureOut">
              <a:rPr lang="en-US" smtClean="0"/>
              <a:t>3/26/26</a:t>
            </a:fld>
            <a:endParaRPr lang="en-US"/>
          </a:p>
        </p:txBody>
      </p:sp>
      <p:sp>
        <p:nvSpPr>
          <p:cNvPr id="6" name="Footer Placeholder 5">
            <a:extLst>
              <a:ext uri="{FF2B5EF4-FFF2-40B4-BE49-F238E27FC236}">
                <a16:creationId xmlns:a16="http://schemas.microsoft.com/office/drawing/2014/main" id="{77507910-5ED5-BC9C-1054-1AE8587EE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C0510-FF61-1123-222F-64F4DE6A06F5}"/>
              </a:ext>
            </a:extLst>
          </p:cNvPr>
          <p:cNvSpPr>
            <a:spLocks noGrp="1"/>
          </p:cNvSpPr>
          <p:nvPr>
            <p:ph type="sldNum" sz="quarter" idx="12"/>
          </p:nvPr>
        </p:nvSpPr>
        <p:spPr/>
        <p:txBody>
          <a:bodyPr/>
          <a:lstStyle/>
          <a:p>
            <a:fld id="{9EEDB5B4-875F-3842-9F1F-49906C6C5769}" type="slidenum">
              <a:rPr lang="en-US" smtClean="0"/>
              <a:t>‹#›</a:t>
            </a:fld>
            <a:endParaRPr lang="en-US"/>
          </a:p>
        </p:txBody>
      </p:sp>
    </p:spTree>
    <p:extLst>
      <p:ext uri="{BB962C8B-B14F-4D97-AF65-F5344CB8AC3E}">
        <p14:creationId xmlns:p14="http://schemas.microsoft.com/office/powerpoint/2010/main" val="120812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8E11C-4300-DF37-4AA9-5115BF434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920C1D-2CC8-A729-5636-BF575F4D1D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831745-B751-1ADD-338B-0C854F4D22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782790-F3B8-7E49-9026-AA0D3F1080AD}" type="datetimeFigureOut">
              <a:rPr lang="en-US" smtClean="0"/>
              <a:t>3/26/26</a:t>
            </a:fld>
            <a:endParaRPr lang="en-US"/>
          </a:p>
        </p:txBody>
      </p:sp>
      <p:sp>
        <p:nvSpPr>
          <p:cNvPr id="5" name="Footer Placeholder 4">
            <a:extLst>
              <a:ext uri="{FF2B5EF4-FFF2-40B4-BE49-F238E27FC236}">
                <a16:creationId xmlns:a16="http://schemas.microsoft.com/office/drawing/2014/main" id="{2C4B782F-91B0-EDCF-A46F-DFC85D1C7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8B4C70B-A525-B300-D8CE-3593F504C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EDB5B4-875F-3842-9F1F-49906C6C5769}" type="slidenum">
              <a:rPr lang="en-US" smtClean="0"/>
              <a:t>‹#›</a:t>
            </a:fld>
            <a:endParaRPr lang="en-US"/>
          </a:p>
        </p:txBody>
      </p:sp>
    </p:spTree>
    <p:extLst>
      <p:ext uri="{BB962C8B-B14F-4D97-AF65-F5344CB8AC3E}">
        <p14:creationId xmlns:p14="http://schemas.microsoft.com/office/powerpoint/2010/main" val="271595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395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6FA2C-AEE2-2F04-7D1A-CC0D971563D1}"/>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49E61FC-EC88-6527-FF57-DB520ED7F19C}"/>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441CC53C-9970-2DF4-2441-8540DB02E04B}"/>
              </a:ext>
            </a:extLst>
          </p:cNvPr>
          <p:cNvSpPr txBox="1"/>
          <p:nvPr/>
        </p:nvSpPr>
        <p:spPr>
          <a:xfrm>
            <a:off x="1824422" y="648761"/>
            <a:ext cx="5475730" cy="461665"/>
          </a:xfrm>
          <a:prstGeom prst="rect">
            <a:avLst/>
          </a:prstGeom>
          <a:noFill/>
        </p:spPr>
        <p:txBody>
          <a:bodyPr wrap="none" rtlCol="0">
            <a:spAutoFit/>
          </a:bodyPr>
          <a:lstStyle/>
          <a:p>
            <a:pPr fontAlgn="base"/>
            <a:r>
              <a:rPr lang="en-SG" sz="2400" b="1" dirty="0"/>
              <a:t>The Problem: Association ≠ Causation</a:t>
            </a:r>
          </a:p>
        </p:txBody>
      </p:sp>
      <p:pic>
        <p:nvPicPr>
          <p:cNvPr id="8194" name="Picture 2">
            <a:extLst>
              <a:ext uri="{FF2B5EF4-FFF2-40B4-BE49-F238E27FC236}">
                <a16:creationId xmlns:a16="http://schemas.microsoft.com/office/drawing/2014/main" id="{802BFC8A-EF4D-E88C-C3DE-BC21F5D46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76" y="1510536"/>
            <a:ext cx="4329978" cy="28866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0B646B-6265-FB26-3726-EBF50E5038F2}"/>
              </a:ext>
            </a:extLst>
          </p:cNvPr>
          <p:cNvSpPr txBox="1"/>
          <p:nvPr/>
        </p:nvSpPr>
        <p:spPr>
          <a:xfrm>
            <a:off x="1461352" y="6542529"/>
            <a:ext cx="4512774" cy="430887"/>
          </a:xfrm>
          <a:prstGeom prst="rect">
            <a:avLst/>
          </a:prstGeom>
          <a:noFill/>
        </p:spPr>
        <p:txBody>
          <a:bodyPr wrap="none" rtlCol="0">
            <a:spAutoFit/>
          </a:bodyPr>
          <a:lstStyle/>
          <a:p>
            <a:r>
              <a:rPr lang="en-US" sz="1100" i="1" dirty="0">
                <a:solidFill>
                  <a:schemeClr val="tx1">
                    <a:lumMod val="50000"/>
                    <a:lumOff val="50000"/>
                  </a:schemeClr>
                </a:solidFill>
              </a:rPr>
              <a:t>Figure source: Hernan MA, Robins JM (2020). Causal Inference: What If</a:t>
            </a:r>
          </a:p>
          <a:p>
            <a:endParaRPr lang="en-US" sz="1100" i="1" dirty="0">
              <a:solidFill>
                <a:schemeClr val="tx1">
                  <a:lumMod val="50000"/>
                  <a:lumOff val="50000"/>
                </a:schemeClr>
              </a:solidFill>
            </a:endParaRPr>
          </a:p>
        </p:txBody>
      </p:sp>
      <p:sp>
        <p:nvSpPr>
          <p:cNvPr id="8" name="TextBox 7">
            <a:extLst>
              <a:ext uri="{FF2B5EF4-FFF2-40B4-BE49-F238E27FC236}">
                <a16:creationId xmlns:a16="http://schemas.microsoft.com/office/drawing/2014/main" id="{0FD91B77-10CE-CD50-0346-6D2F1E1AA55A}"/>
              </a:ext>
            </a:extLst>
          </p:cNvPr>
          <p:cNvSpPr txBox="1"/>
          <p:nvPr/>
        </p:nvSpPr>
        <p:spPr>
          <a:xfrm>
            <a:off x="5879997" y="1156097"/>
            <a:ext cx="6098240" cy="4039567"/>
          </a:xfrm>
          <a:prstGeom prst="rect">
            <a:avLst/>
          </a:prstGeom>
          <a:noFill/>
        </p:spPr>
        <p:txBody>
          <a:bodyPr wrap="square">
            <a:spAutoFit/>
          </a:bodyPr>
          <a:lstStyle/>
          <a:p>
            <a:pPr fontAlgn="base">
              <a:spcBef>
                <a:spcPts val="900"/>
              </a:spcBef>
              <a:spcAft>
                <a:spcPts val="900"/>
              </a:spcAft>
              <a:buNone/>
            </a:pPr>
            <a:br>
              <a:rPr lang="en-SG" b="1" dirty="0">
                <a:solidFill>
                  <a:srgbClr val="2980B9"/>
                </a:solidFill>
                <a:effectLst/>
                <a:latin typeface="inherit"/>
              </a:rPr>
            </a:br>
            <a:r>
              <a:rPr lang="en-SG" b="1" dirty="0">
                <a:solidFill>
                  <a:srgbClr val="2980B9"/>
                </a:solidFill>
                <a:effectLst/>
                <a:latin typeface="inherit"/>
              </a:rPr>
              <a:t>🔍 Association (Comparing Subgroups)</a:t>
            </a:r>
            <a:endParaRPr lang="en-SG" dirty="0">
              <a:effectLst/>
              <a:latin typeface="inherit"/>
            </a:endParaRPr>
          </a:p>
          <a:p>
            <a:pPr algn="l" fontAlgn="base">
              <a:buFont typeface="Arial" panose="020B0604020202020204" pitchFamily="34" charset="0"/>
              <a:buChar char="•"/>
            </a:pPr>
            <a:r>
              <a:rPr lang="en-SG" b="1" dirty="0">
                <a:effectLst/>
                <a:latin typeface="inherit"/>
              </a:rPr>
              <a:t>The Approach:</a:t>
            </a:r>
            <a:r>
              <a:rPr lang="en-SG" dirty="0">
                <a:effectLst/>
              </a:rPr>
              <a:t> We partition the observed data.</a:t>
            </a:r>
          </a:p>
          <a:p>
            <a:pPr algn="l" fontAlgn="base">
              <a:buFont typeface="Arial" panose="020B0604020202020204" pitchFamily="34" charset="0"/>
              <a:buChar char="•"/>
            </a:pPr>
            <a:r>
              <a:rPr lang="en-SG" b="1" dirty="0">
                <a:effectLst/>
                <a:latin typeface="inherit"/>
              </a:rPr>
              <a:t>The Contrast:</a:t>
            </a:r>
            <a:r>
              <a:rPr lang="en-SG" dirty="0">
                <a:effectLst/>
              </a:rPr>
              <a:t> We compare the dental outcomes of the “high sugar” fraction directly against the “low sugar” fraction.</a:t>
            </a:r>
          </a:p>
          <a:p>
            <a:pPr algn="l" fontAlgn="base">
              <a:buFont typeface="Arial" panose="020B0604020202020204" pitchFamily="34" charset="0"/>
              <a:buChar char="•"/>
            </a:pPr>
            <a:r>
              <a:rPr lang="en-SG" b="1" dirty="0">
                <a:effectLst/>
                <a:latin typeface="inherit"/>
              </a:rPr>
              <a:t>The Focus:</a:t>
            </a:r>
            <a:r>
              <a:rPr lang="en-SG" dirty="0">
                <a:effectLst/>
              </a:rPr>
              <a:t> Contrasting different subsets of people.</a:t>
            </a:r>
          </a:p>
          <a:p>
            <a:pPr fontAlgn="base">
              <a:spcBef>
                <a:spcPts val="900"/>
              </a:spcBef>
              <a:spcAft>
                <a:spcPts val="900"/>
              </a:spcAft>
              <a:buNone/>
            </a:pPr>
            <a:r>
              <a:rPr lang="en-SG" b="1" dirty="0">
                <a:solidFill>
                  <a:srgbClr val="2980B9"/>
                </a:solidFill>
                <a:effectLst/>
                <a:latin typeface="inherit"/>
              </a:rPr>
              <a:t>🎯 Causation (Contrasting the Whole Population)</a:t>
            </a:r>
            <a:endParaRPr lang="en-SG" dirty="0">
              <a:effectLst/>
              <a:latin typeface="inherit"/>
            </a:endParaRPr>
          </a:p>
          <a:p>
            <a:pPr algn="l" fontAlgn="base">
              <a:buFont typeface="Arial" panose="020B0604020202020204" pitchFamily="34" charset="0"/>
              <a:buChar char="•"/>
            </a:pPr>
            <a:r>
              <a:rPr lang="en-SG" b="1" dirty="0">
                <a:effectLst/>
                <a:latin typeface="inherit"/>
              </a:rPr>
              <a:t>The Approach:</a:t>
            </a:r>
            <a:r>
              <a:rPr lang="en-SG" dirty="0">
                <a:effectLst/>
              </a:rPr>
              <a:t> We construct counterfactual scenarios.</a:t>
            </a:r>
          </a:p>
          <a:p>
            <a:pPr algn="l" fontAlgn="base">
              <a:buFont typeface="Arial" panose="020B0604020202020204" pitchFamily="34" charset="0"/>
              <a:buChar char="•"/>
            </a:pPr>
            <a:r>
              <a:rPr lang="en-SG" b="1" dirty="0">
                <a:effectLst/>
                <a:latin typeface="inherit"/>
              </a:rPr>
              <a:t>The Contrast:</a:t>
            </a:r>
            <a:r>
              <a:rPr lang="en-SG" dirty="0">
                <a:effectLst/>
              </a:rPr>
              <a:t> We compare the </a:t>
            </a:r>
            <a:r>
              <a:rPr lang="en-SG" i="1" dirty="0">
                <a:effectLst/>
                <a:latin typeface="inherit"/>
              </a:rPr>
              <a:t>entire</a:t>
            </a:r>
            <a:r>
              <a:rPr lang="en-SG" dirty="0">
                <a:effectLst/>
              </a:rPr>
              <a:t> population’s actual outcomes against the </a:t>
            </a:r>
            <a:r>
              <a:rPr lang="en-SG" i="1" dirty="0">
                <a:effectLst/>
                <a:latin typeface="inherit"/>
              </a:rPr>
              <a:t>entire</a:t>
            </a:r>
            <a:r>
              <a:rPr lang="en-SG" dirty="0">
                <a:effectLst/>
              </a:rPr>
              <a:t> population’s expected outcomes under a new policy.</a:t>
            </a:r>
          </a:p>
          <a:p>
            <a:pPr algn="l" fontAlgn="base">
              <a:buFont typeface="Arial" panose="020B0604020202020204" pitchFamily="34" charset="0"/>
              <a:buChar char="•"/>
            </a:pPr>
            <a:r>
              <a:rPr lang="en-SG" b="1" dirty="0">
                <a:effectLst/>
                <a:latin typeface="inherit"/>
              </a:rPr>
              <a:t>The Focus:</a:t>
            </a:r>
            <a:r>
              <a:rPr lang="en-SG" dirty="0">
                <a:effectLst/>
              </a:rPr>
              <a:t> Contrasting the exact same population under different conditions</a:t>
            </a:r>
            <a:r>
              <a:rPr lang="en-SG" dirty="0"/>
              <a:t>.</a:t>
            </a:r>
            <a:endParaRPr lang="en-SG" dirty="0">
              <a:effectLst/>
            </a:endParaRPr>
          </a:p>
        </p:txBody>
      </p:sp>
    </p:spTree>
    <p:extLst>
      <p:ext uri="{BB962C8B-B14F-4D97-AF65-F5344CB8AC3E}">
        <p14:creationId xmlns:p14="http://schemas.microsoft.com/office/powerpoint/2010/main" val="43041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5DD4B-9F91-A56A-48D6-96F2053F3420}"/>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C1D9E12-C7DD-7A87-F7B9-58255CB4FAE2}"/>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ACCC9442-CA94-ACBF-83FE-B7AE2C00C9EE}"/>
              </a:ext>
            </a:extLst>
          </p:cNvPr>
          <p:cNvSpPr txBox="1"/>
          <p:nvPr/>
        </p:nvSpPr>
        <p:spPr>
          <a:xfrm>
            <a:off x="1824422" y="648761"/>
            <a:ext cx="4330096" cy="461665"/>
          </a:xfrm>
          <a:prstGeom prst="rect">
            <a:avLst/>
          </a:prstGeom>
          <a:noFill/>
        </p:spPr>
        <p:txBody>
          <a:bodyPr wrap="none" rtlCol="0">
            <a:spAutoFit/>
          </a:bodyPr>
          <a:lstStyle/>
          <a:p>
            <a:pPr fontAlgn="base"/>
            <a:r>
              <a:rPr lang="en-SG" sz="2400" b="1" dirty="0"/>
              <a:t>What are causal assumptions</a:t>
            </a:r>
          </a:p>
        </p:txBody>
      </p:sp>
      <p:sp>
        <p:nvSpPr>
          <p:cNvPr id="12" name="TextBox 11">
            <a:extLst>
              <a:ext uri="{FF2B5EF4-FFF2-40B4-BE49-F238E27FC236}">
                <a16:creationId xmlns:a16="http://schemas.microsoft.com/office/drawing/2014/main" id="{E272FFCE-9694-2E29-55E7-CA8F96C815CC}"/>
              </a:ext>
            </a:extLst>
          </p:cNvPr>
          <p:cNvSpPr txBox="1"/>
          <p:nvPr/>
        </p:nvSpPr>
        <p:spPr>
          <a:xfrm>
            <a:off x="1139638" y="1510536"/>
            <a:ext cx="6098240" cy="5863144"/>
          </a:xfrm>
          <a:prstGeom prst="rect">
            <a:avLst/>
          </a:prstGeom>
          <a:noFill/>
        </p:spPr>
        <p:txBody>
          <a:bodyPr wrap="square">
            <a:spAutoFit/>
          </a:bodyPr>
          <a:lstStyle/>
          <a:p>
            <a:pPr algn="l" fontAlgn="base">
              <a:spcBef>
                <a:spcPts val="900"/>
              </a:spcBef>
              <a:spcAft>
                <a:spcPts val="900"/>
              </a:spcAft>
              <a:buNone/>
            </a:pPr>
            <a:r>
              <a:rPr lang="en-SG" b="1" i="0" dirty="0">
                <a:solidFill>
                  <a:srgbClr val="2C3E50"/>
                </a:solidFill>
                <a:effectLst/>
              </a:rPr>
              <a:t>Exchangeability:</a:t>
            </a:r>
            <a:r>
              <a:rPr lang="en-SG" b="0" i="0" dirty="0">
                <a:solidFill>
                  <a:srgbClr val="2C3E50"/>
                </a:solidFill>
                <a:effectLst/>
              </a:rPr>
              <a:t> To make valid causal claims, the groups we compare must be fundamentally similar across all relevant dimensions before the intervention. We require a true “apples to apples” comparison. </a:t>
            </a:r>
          </a:p>
          <a:p>
            <a:pPr fontAlgn="base">
              <a:spcBef>
                <a:spcPts val="900"/>
              </a:spcBef>
              <a:spcAft>
                <a:spcPts val="900"/>
              </a:spcAft>
            </a:pPr>
            <a:r>
              <a:rPr lang="en-SG" b="1" dirty="0">
                <a:solidFill>
                  <a:srgbClr val="2C3E50"/>
                </a:solidFill>
              </a:rPr>
              <a:t>Positivity: </a:t>
            </a:r>
            <a:r>
              <a:rPr lang="en-SG" dirty="0"/>
              <a:t>A near certainty that  some individuals will be assigned to each of the treatment groups. </a:t>
            </a:r>
          </a:p>
          <a:p>
            <a:pPr fontAlgn="base">
              <a:spcBef>
                <a:spcPts val="900"/>
              </a:spcBef>
              <a:spcAft>
                <a:spcPts val="900"/>
              </a:spcAft>
            </a:pPr>
            <a:r>
              <a:rPr lang="en-SG" b="1" dirty="0"/>
              <a:t>Consistency:</a:t>
            </a:r>
            <a:r>
              <a:rPr lang="en-SG" dirty="0"/>
              <a:t>  Requires two primary conditions to be met, </a:t>
            </a:r>
            <a:r>
              <a:rPr lang="en-SG" i="1" dirty="0"/>
              <a:t>well-defined interventions </a:t>
            </a:r>
            <a:r>
              <a:rPr lang="en-SG" dirty="0"/>
              <a:t>and the </a:t>
            </a:r>
            <a:r>
              <a:rPr lang="en-SG" i="1" dirty="0"/>
              <a:t>absence of multiple versions of treatment</a:t>
            </a:r>
            <a:r>
              <a:rPr lang="en-SG" dirty="0"/>
              <a:t>.</a:t>
            </a:r>
          </a:p>
          <a:p>
            <a:pPr fontAlgn="base">
              <a:spcBef>
                <a:spcPts val="900"/>
              </a:spcBef>
              <a:spcAft>
                <a:spcPts val="900"/>
              </a:spcAft>
            </a:pPr>
            <a:endParaRPr lang="en-SG" b="1" i="0" dirty="0">
              <a:solidFill>
                <a:srgbClr val="2C3E50"/>
              </a:solidFill>
              <a:effectLst/>
            </a:endParaRPr>
          </a:p>
          <a:p>
            <a:pPr algn="l" fontAlgn="base">
              <a:spcBef>
                <a:spcPts val="900"/>
              </a:spcBef>
              <a:spcAft>
                <a:spcPts val="900"/>
              </a:spcAft>
              <a:buNone/>
            </a:pPr>
            <a:endParaRPr lang="en-SG" dirty="0">
              <a:solidFill>
                <a:srgbClr val="2C3E50"/>
              </a:solidFill>
            </a:endParaRPr>
          </a:p>
          <a:p>
            <a:pPr algn="l" fontAlgn="base">
              <a:spcBef>
                <a:spcPts val="900"/>
              </a:spcBef>
              <a:spcAft>
                <a:spcPts val="900"/>
              </a:spcAft>
              <a:buNone/>
            </a:pPr>
            <a:br>
              <a:rPr lang="en-SG" b="0" i="0" dirty="0">
                <a:solidFill>
                  <a:srgbClr val="2C3E50"/>
                </a:solidFill>
                <a:effectLst/>
              </a:rPr>
            </a:br>
            <a:endParaRPr lang="en-SG" b="0" i="0" dirty="0">
              <a:solidFill>
                <a:srgbClr val="2C3E50"/>
              </a:solidFill>
              <a:effectLst/>
            </a:endParaRPr>
          </a:p>
          <a:p>
            <a:pPr algn="l" fontAlgn="base">
              <a:spcBef>
                <a:spcPts val="900"/>
              </a:spcBef>
              <a:spcAft>
                <a:spcPts val="900"/>
              </a:spcAft>
              <a:buNone/>
            </a:pPr>
            <a:endParaRPr lang="en-SG" dirty="0">
              <a:solidFill>
                <a:srgbClr val="2C3E50"/>
              </a:solidFill>
            </a:endParaRPr>
          </a:p>
          <a:p>
            <a:pPr algn="l" fontAlgn="base">
              <a:spcBef>
                <a:spcPts val="900"/>
              </a:spcBef>
              <a:spcAft>
                <a:spcPts val="900"/>
              </a:spcAft>
              <a:buNone/>
            </a:pPr>
            <a:endParaRPr lang="en-SG" b="0" i="0" dirty="0">
              <a:solidFill>
                <a:srgbClr val="2C3E50"/>
              </a:solidFill>
              <a:effectLst/>
            </a:endParaRPr>
          </a:p>
        </p:txBody>
      </p:sp>
      <p:pic>
        <p:nvPicPr>
          <p:cNvPr id="13" name="Picture 2">
            <a:extLst>
              <a:ext uri="{FF2B5EF4-FFF2-40B4-BE49-F238E27FC236}">
                <a16:creationId xmlns:a16="http://schemas.microsoft.com/office/drawing/2014/main" id="{E561F916-4384-9758-BCE6-D27C6AFB0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927" y="1246376"/>
            <a:ext cx="4544665" cy="302977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artoon Apple PNG Images | Free Photos, PNG Stickers ...">
            <a:extLst>
              <a:ext uri="{FF2B5EF4-FFF2-40B4-BE49-F238E27FC236}">
                <a16:creationId xmlns:a16="http://schemas.microsoft.com/office/drawing/2014/main" id="{BA17F4B0-4431-132A-2789-C1F0DCA8877E}"/>
              </a:ext>
            </a:extLst>
          </p:cNvPr>
          <p:cNvPicPr>
            <a:picLocks noChangeAspect="1" noChangeArrowheads="1"/>
          </p:cNvPicPr>
          <p:nvPr/>
        </p:nvPicPr>
        <p:blipFill>
          <a:blip r:embed="rId3">
            <a:alphaModFix amt="29000"/>
            <a:extLst>
              <a:ext uri="{BEBA8EAE-BF5A-486C-A8C5-ECC9F3942E4B}">
                <a14:imgProps xmlns:a14="http://schemas.microsoft.com/office/drawing/2010/main">
                  <a14:imgLayer r:embed="rId4">
                    <a14:imgEffect>
                      <a14:backgroundRemoval t="3941" b="93498" l="5375" r="94250">
                        <a14:foregroundMark x1="15125" y1="35271" x2="8625" y2="56946"/>
                        <a14:foregroundMark x1="8625" y1="56946" x2="9125" y2="62365"/>
                        <a14:foregroundMark x1="26000" y1="39409" x2="26000" y2="39409"/>
                        <a14:foregroundMark x1="25750" y1="39409" x2="22875" y2="39409"/>
                        <a14:foregroundMark x1="25750" y1="36453" x2="20125" y2="41872"/>
                        <a14:foregroundMark x1="20125" y1="41872" x2="28250" y2="38522"/>
                        <a14:foregroundMark x1="28250" y1="38522" x2="28750" y2="36847"/>
                        <a14:foregroundMark x1="6125" y1="48670" x2="7375" y2="40690"/>
                        <a14:foregroundMark x1="7375" y1="40690" x2="13000" y2="34975"/>
                        <a14:foregroundMark x1="13000" y1="34975" x2="27250" y2="28473"/>
                        <a14:foregroundMark x1="4125" y1="47291" x2="6625" y2="61872"/>
                        <a14:foregroundMark x1="6625" y1="61872" x2="13125" y2="75764"/>
                        <a14:foregroundMark x1="13125" y1="75764" x2="27250" y2="88473"/>
                        <a14:foregroundMark x1="27500" y1="90049" x2="46125" y2="94286"/>
                        <a14:foregroundMark x1="46125" y1="94286" x2="55125" y2="92906"/>
                        <a14:foregroundMark x1="55125" y1="92906" x2="64125" y2="93498"/>
                        <a14:foregroundMark x1="64125" y1="93498" x2="75000" y2="89261"/>
                        <a14:foregroundMark x1="89750" y1="68670" x2="91250" y2="39212"/>
                        <a14:foregroundMark x1="93750" y1="47488" x2="94250" y2="58227"/>
                        <a14:foregroundMark x1="64625" y1="10345" x2="73750" y2="11527"/>
                        <a14:foregroundMark x1="73750" y1="11527" x2="80750" y2="7882"/>
                        <a14:foregroundMark x1="66125" y1="16059" x2="74750" y2="14286"/>
                        <a14:foregroundMark x1="74750" y1="14286" x2="81250" y2="8867"/>
                        <a14:foregroundMark x1="81250" y1="8867" x2="83500" y2="8867"/>
                        <a14:foregroundMark x1="66875" y1="18424" x2="76375" y2="17734"/>
                        <a14:foregroundMark x1="76375" y1="17734" x2="78750" y2="16650"/>
                        <a14:foregroundMark x1="49875" y1="8670" x2="52875" y2="8867"/>
                        <a14:foregroundMark x1="71375" y1="3941" x2="66625" y2="4729"/>
                        <a14:foregroundMark x1="5375" y1="45714" x2="5625" y2="49261"/>
                        <a14:foregroundMark x1="8375" y1="45714" x2="8125" y2="49261"/>
                        <a14:backgroundMark x1="7875" y1="49458" x2="7875" y2="49458"/>
                        <a14:backgroundMark x1="8565" y1="49861" x2="8575" y2="49281"/>
                        <a14:backgroundMark x1="6724" y1="49936" x2="6699" y2="49214"/>
                        <a14:backgroundMark x1="6692" y1="49214" x2="6712" y2="49867"/>
                      </a14:backgroundRemoval>
                    </a14:imgEffect>
                  </a14:imgLayer>
                </a14:imgProps>
              </a:ext>
              <a:ext uri="{28A0092B-C50C-407E-A947-70E740481C1C}">
                <a14:useLocalDpi xmlns:a14="http://schemas.microsoft.com/office/drawing/2010/main" val="0"/>
              </a:ext>
            </a:extLst>
          </a:blip>
          <a:srcRect/>
          <a:stretch>
            <a:fillRect/>
          </a:stretch>
        </p:blipFill>
        <p:spPr bwMode="auto">
          <a:xfrm>
            <a:off x="7394927" y="4387190"/>
            <a:ext cx="793105" cy="100623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Fresh Orange Fruit, Fresh Orange, Fruit, Orange PNG Transparent Image and  Clipart for Free Download">
            <a:extLst>
              <a:ext uri="{FF2B5EF4-FFF2-40B4-BE49-F238E27FC236}">
                <a16:creationId xmlns:a16="http://schemas.microsoft.com/office/drawing/2014/main" id="{5FDB5814-489C-5B3A-8606-1A99A4BCEF99}"/>
              </a:ext>
            </a:extLst>
          </p:cNvPr>
          <p:cNvPicPr>
            <a:picLocks noChangeAspect="1" noChangeArrowheads="1"/>
          </p:cNvPicPr>
          <p:nvPr/>
        </p:nvPicPr>
        <p:blipFill>
          <a:blip r:embed="rId5">
            <a:alphaModFix amt="29000"/>
            <a:extLst>
              <a:ext uri="{28A0092B-C50C-407E-A947-70E740481C1C}">
                <a14:useLocalDpi xmlns:a14="http://schemas.microsoft.com/office/drawing/2010/main" val="0"/>
              </a:ext>
            </a:extLst>
          </a:blip>
          <a:srcRect/>
          <a:stretch>
            <a:fillRect/>
          </a:stretch>
        </p:blipFill>
        <p:spPr bwMode="auto">
          <a:xfrm>
            <a:off x="8551191" y="4377192"/>
            <a:ext cx="1116068" cy="11160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6592412-90C8-9049-6009-5E97FAAEF192}"/>
              </a:ext>
            </a:extLst>
          </p:cNvPr>
          <p:cNvSpPr txBox="1"/>
          <p:nvPr/>
        </p:nvSpPr>
        <p:spPr>
          <a:xfrm>
            <a:off x="1461352" y="6542529"/>
            <a:ext cx="4512774" cy="430887"/>
          </a:xfrm>
          <a:prstGeom prst="rect">
            <a:avLst/>
          </a:prstGeom>
          <a:noFill/>
        </p:spPr>
        <p:txBody>
          <a:bodyPr wrap="none" rtlCol="0">
            <a:spAutoFit/>
          </a:bodyPr>
          <a:lstStyle/>
          <a:p>
            <a:r>
              <a:rPr lang="en-US" sz="1100" i="1" dirty="0">
                <a:solidFill>
                  <a:schemeClr val="tx1">
                    <a:lumMod val="50000"/>
                    <a:lumOff val="50000"/>
                  </a:schemeClr>
                </a:solidFill>
              </a:rPr>
              <a:t>Figure source: Hernan MA, Robins JM (2020). Causal Inference: What If</a:t>
            </a:r>
          </a:p>
          <a:p>
            <a:endParaRPr lang="en-US" sz="1100" i="1" dirty="0">
              <a:solidFill>
                <a:schemeClr val="tx1">
                  <a:lumMod val="50000"/>
                  <a:lumOff val="50000"/>
                </a:schemeClr>
              </a:solidFill>
            </a:endParaRPr>
          </a:p>
        </p:txBody>
      </p:sp>
    </p:spTree>
    <p:extLst>
      <p:ext uri="{BB962C8B-B14F-4D97-AF65-F5344CB8AC3E}">
        <p14:creationId xmlns:p14="http://schemas.microsoft.com/office/powerpoint/2010/main" val="49602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91D"/>
        </a:solidFill>
        <a:effectLst/>
      </p:bgPr>
    </p:bg>
    <p:spTree>
      <p:nvGrpSpPr>
        <p:cNvPr id="1" name="">
          <a:extLst>
            <a:ext uri="{FF2B5EF4-FFF2-40B4-BE49-F238E27FC236}">
              <a16:creationId xmlns:a16="http://schemas.microsoft.com/office/drawing/2014/main" id="{A762CCB7-8669-9092-3EC9-4B73E50CA84A}"/>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5D56116-5C68-9F6C-CA44-38E33B55C34E}"/>
              </a:ext>
            </a:extLst>
          </p:cNvPr>
          <p:cNvCxnSpPr/>
          <p:nvPr/>
        </p:nvCxnSpPr>
        <p:spPr>
          <a:xfrm>
            <a:off x="1807887" y="3550023"/>
            <a:ext cx="8740589" cy="0"/>
          </a:xfrm>
          <a:prstGeom prst="line">
            <a:avLst/>
          </a:prstGeom>
          <a:ln w="38100">
            <a:solidFill>
              <a:schemeClr val="accent2">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89BBF9A7-CAC7-1F76-A5D3-78BEA567EF38}"/>
              </a:ext>
            </a:extLst>
          </p:cNvPr>
          <p:cNvSpPr txBox="1"/>
          <p:nvPr/>
        </p:nvSpPr>
        <p:spPr>
          <a:xfrm>
            <a:off x="1807887" y="2967335"/>
            <a:ext cx="3101298" cy="461665"/>
          </a:xfrm>
          <a:prstGeom prst="rect">
            <a:avLst/>
          </a:prstGeom>
          <a:noFill/>
        </p:spPr>
        <p:txBody>
          <a:bodyPr wrap="none" rtlCol="0">
            <a:spAutoFit/>
          </a:bodyPr>
          <a:lstStyle/>
          <a:p>
            <a:pPr fontAlgn="base"/>
            <a:r>
              <a:rPr lang="en-SG" sz="2400" b="1" dirty="0">
                <a:solidFill>
                  <a:schemeClr val="bg2">
                    <a:lumMod val="90000"/>
                  </a:schemeClr>
                </a:solidFill>
              </a:rPr>
              <a:t>MTP Demonstrations</a:t>
            </a:r>
          </a:p>
        </p:txBody>
      </p:sp>
    </p:spTree>
    <p:extLst>
      <p:ext uri="{BB962C8B-B14F-4D97-AF65-F5344CB8AC3E}">
        <p14:creationId xmlns:p14="http://schemas.microsoft.com/office/powerpoint/2010/main" val="391755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37BAC-C8DA-0775-502D-59D88B7F141C}"/>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5CAA009-365A-462A-B162-8E834FD56B34}"/>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F2D07A38-5B00-92CD-63F6-4826BF7B266D}"/>
              </a:ext>
            </a:extLst>
          </p:cNvPr>
          <p:cNvSpPr txBox="1"/>
          <p:nvPr/>
        </p:nvSpPr>
        <p:spPr>
          <a:xfrm>
            <a:off x="1824422" y="648761"/>
            <a:ext cx="3373680" cy="461665"/>
          </a:xfrm>
          <a:prstGeom prst="rect">
            <a:avLst/>
          </a:prstGeom>
          <a:noFill/>
        </p:spPr>
        <p:txBody>
          <a:bodyPr wrap="none" rtlCol="0">
            <a:spAutoFit/>
          </a:bodyPr>
          <a:lstStyle/>
          <a:p>
            <a:pPr fontAlgn="base"/>
            <a:r>
              <a:rPr lang="en-SG" sz="2400" b="1" dirty="0"/>
              <a:t>Our simulated  dataset</a:t>
            </a:r>
          </a:p>
        </p:txBody>
      </p:sp>
      <p:graphicFrame>
        <p:nvGraphicFramePr>
          <p:cNvPr id="2" name="Table 1">
            <a:extLst>
              <a:ext uri="{FF2B5EF4-FFF2-40B4-BE49-F238E27FC236}">
                <a16:creationId xmlns:a16="http://schemas.microsoft.com/office/drawing/2014/main" id="{EE036F01-0463-E2ED-BB43-225606C6F8F6}"/>
              </a:ext>
            </a:extLst>
          </p:cNvPr>
          <p:cNvGraphicFramePr>
            <a:graphicFrameLocks noGrp="1"/>
          </p:cNvGraphicFramePr>
          <p:nvPr>
            <p:extLst>
              <p:ext uri="{D42A27DB-BD31-4B8C-83A1-F6EECF244321}">
                <p14:modId xmlns:p14="http://schemas.microsoft.com/office/powerpoint/2010/main" val="12719631"/>
              </p:ext>
            </p:extLst>
          </p:nvPr>
        </p:nvGraphicFramePr>
        <p:xfrm>
          <a:off x="537880" y="1513149"/>
          <a:ext cx="5741896" cy="3647452"/>
        </p:xfrm>
        <a:graphic>
          <a:graphicData uri="http://schemas.openxmlformats.org/drawingml/2006/table">
            <a:tbl>
              <a:tblPr/>
              <a:tblGrid>
                <a:gridCol w="2870948">
                  <a:extLst>
                    <a:ext uri="{9D8B030D-6E8A-4147-A177-3AD203B41FA5}">
                      <a16:colId xmlns:a16="http://schemas.microsoft.com/office/drawing/2014/main" val="577766713"/>
                    </a:ext>
                  </a:extLst>
                </a:gridCol>
                <a:gridCol w="2870948">
                  <a:extLst>
                    <a:ext uri="{9D8B030D-6E8A-4147-A177-3AD203B41FA5}">
                      <a16:colId xmlns:a16="http://schemas.microsoft.com/office/drawing/2014/main" val="2928099321"/>
                    </a:ext>
                  </a:extLst>
                </a:gridCol>
              </a:tblGrid>
              <a:tr h="398940">
                <a:tc>
                  <a:txBody>
                    <a:bodyPr/>
                    <a:lstStyle/>
                    <a:p>
                      <a:pPr algn="l" fontAlgn="base">
                        <a:buNone/>
                      </a:pPr>
                      <a:r>
                        <a:rPr lang="en-SG" b="1">
                          <a:solidFill>
                            <a:srgbClr val="FFFFFF"/>
                          </a:solidFill>
                          <a:effectLst/>
                          <a:latin typeface="inherit"/>
                        </a:rPr>
                        <a:t>Variable</a:t>
                      </a:r>
                    </a:p>
                  </a:txBody>
                  <a:tcPr anchor="ctr">
                    <a:lnL>
                      <a:noFill/>
                    </a:lnL>
                    <a:lnR>
                      <a:noFill/>
                    </a:lnR>
                    <a:lnT>
                      <a:noFill/>
                    </a:lnT>
                    <a:lnB w="9525" cap="flat" cmpd="sng" algn="ctr">
                      <a:solidFill>
                        <a:srgbClr val="80422A"/>
                      </a:solidFill>
                      <a:prstDash val="solid"/>
                      <a:round/>
                      <a:headEnd type="none" w="med" len="med"/>
                      <a:tailEnd type="none" w="med" len="med"/>
                    </a:lnB>
                    <a:solidFill>
                      <a:srgbClr val="2980B9"/>
                    </a:solidFill>
                  </a:tcPr>
                </a:tc>
                <a:tc>
                  <a:txBody>
                    <a:bodyPr/>
                    <a:lstStyle/>
                    <a:p>
                      <a:pPr algn="l" fontAlgn="base">
                        <a:buNone/>
                      </a:pPr>
                      <a:r>
                        <a:rPr lang="en-SG" b="1">
                          <a:solidFill>
                            <a:srgbClr val="FFFFFF"/>
                          </a:solidFill>
                          <a:effectLst/>
                          <a:latin typeface="inherit"/>
                        </a:rPr>
                        <a:t>Description</a:t>
                      </a:r>
                    </a:p>
                  </a:txBody>
                  <a:tcPr anchor="ctr">
                    <a:lnL>
                      <a:noFill/>
                    </a:lnL>
                    <a:lnR>
                      <a:noFill/>
                    </a:lnR>
                    <a:lnT>
                      <a:noFill/>
                    </a:lnT>
                    <a:lnB w="9525" cap="flat" cmpd="sng" algn="ctr">
                      <a:solidFill>
                        <a:srgbClr val="80422A"/>
                      </a:solidFill>
                      <a:prstDash val="solid"/>
                      <a:round/>
                      <a:headEnd type="none" w="med" len="med"/>
                      <a:tailEnd type="none" w="med" len="med"/>
                    </a:lnB>
                    <a:solidFill>
                      <a:srgbClr val="2980B9"/>
                    </a:solidFill>
                  </a:tcPr>
                </a:tc>
                <a:extLst>
                  <a:ext uri="{0D108BD9-81ED-4DB2-BD59-A6C34878D82A}">
                    <a16:rowId xmlns:a16="http://schemas.microsoft.com/office/drawing/2014/main" val="4044070343"/>
                  </a:ext>
                </a:extLst>
              </a:tr>
              <a:tr h="740889">
                <a:tc>
                  <a:txBody>
                    <a:bodyPr/>
                    <a:lstStyle/>
                    <a:p>
                      <a:pPr algn="l" fontAlgn="base">
                        <a:buNone/>
                      </a:pPr>
                      <a:r>
                        <a:rPr lang="en-SG" dirty="0" err="1">
                          <a:solidFill>
                            <a:srgbClr val="E74C3C"/>
                          </a:solidFill>
                          <a:effectLst/>
                          <a:latin typeface="Fira Mono" panose="020B0509050000020004" pitchFamily="49" charset="0"/>
                        </a:rPr>
                        <a:t>sugar_consumption</a:t>
                      </a:r>
                      <a:endParaRPr lang="en-SG" dirty="0">
                        <a:effectLst/>
                      </a:endParaRPr>
                    </a:p>
                  </a:txBody>
                  <a:tcPr anchor="ctr">
                    <a:lnL>
                      <a:noFill/>
                    </a:lnL>
                    <a:lnR>
                      <a:noFill/>
                    </a:lnR>
                    <a:lnT w="9525" cap="flat" cmpd="sng" algn="ctr">
                      <a:solidFill>
                        <a:srgbClr val="80422A"/>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tc>
                  <a:txBody>
                    <a:bodyPr/>
                    <a:lstStyle/>
                    <a:p>
                      <a:pPr algn="l" fontAlgn="base">
                        <a:buNone/>
                      </a:pPr>
                      <a:r>
                        <a:rPr lang="en-SG" dirty="0">
                          <a:effectLst/>
                        </a:rPr>
                        <a:t>Daily sugar intake (g/day)</a:t>
                      </a:r>
                    </a:p>
                  </a:txBody>
                  <a:tcPr anchor="ctr">
                    <a:lnL>
                      <a:noFill/>
                    </a:lnL>
                    <a:lnR>
                      <a:noFill/>
                    </a:lnR>
                    <a:lnT w="9525" cap="flat" cmpd="sng" algn="ctr">
                      <a:solidFill>
                        <a:srgbClr val="80422A"/>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3124409905"/>
                  </a:ext>
                </a:extLst>
              </a:tr>
              <a:tr h="740889">
                <a:tc>
                  <a:txBody>
                    <a:bodyPr/>
                    <a:lstStyle/>
                    <a:p>
                      <a:pPr algn="l" fontAlgn="base">
                        <a:buNone/>
                      </a:pPr>
                      <a:r>
                        <a:rPr lang="en-SG">
                          <a:solidFill>
                            <a:srgbClr val="E74C3C"/>
                          </a:solidFill>
                          <a:effectLst/>
                          <a:latin typeface="Fira Mono" panose="020B0509050000020004" pitchFamily="49" charset="0"/>
                        </a:rPr>
                        <a:t>tooth_decay</a:t>
                      </a:r>
                      <a:endParaRPr lang="en-SG">
                        <a:effectLst/>
                      </a:endParaRPr>
                    </a:p>
                  </a:txBody>
                  <a:tcPr anchor="ct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tc>
                  <a:txBody>
                    <a:bodyPr/>
                    <a:lstStyle/>
                    <a:p>
                      <a:pPr algn="l" fontAlgn="base">
                        <a:buNone/>
                      </a:pPr>
                      <a:r>
                        <a:rPr lang="en-SG">
                          <a:effectLst/>
                        </a:rPr>
                        <a:t>Cavities present? (1=Yes, 0=No)</a:t>
                      </a:r>
                    </a:p>
                  </a:txBody>
                  <a:tcPr anchor="ct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512244337"/>
                  </a:ext>
                </a:extLst>
              </a:tr>
              <a:tr h="398940">
                <a:tc>
                  <a:txBody>
                    <a:bodyPr/>
                    <a:lstStyle/>
                    <a:p>
                      <a:pPr algn="l" fontAlgn="base">
                        <a:buNone/>
                      </a:pPr>
                      <a:r>
                        <a:rPr lang="en-SG">
                          <a:solidFill>
                            <a:srgbClr val="E74C3C"/>
                          </a:solidFill>
                          <a:effectLst/>
                          <a:latin typeface="Fira Mono" panose="020B0509050000020004" pitchFamily="49" charset="0"/>
                        </a:rPr>
                        <a:t>age</a:t>
                      </a:r>
                      <a:endParaRPr lang="en-SG">
                        <a:effectLst/>
                      </a:endParaRPr>
                    </a:p>
                  </a:txBody>
                  <a:tcPr anchor="ct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tc>
                  <a:txBody>
                    <a:bodyPr/>
                    <a:lstStyle/>
                    <a:p>
                      <a:pPr algn="l" fontAlgn="base">
                        <a:buNone/>
                      </a:pPr>
                      <a:r>
                        <a:rPr lang="en-SG">
                          <a:effectLst/>
                        </a:rPr>
                        <a:t>Age in years</a:t>
                      </a:r>
                    </a:p>
                  </a:txBody>
                  <a:tcPr anchor="ct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4041606065"/>
                  </a:ext>
                </a:extLst>
              </a:tr>
              <a:tr h="569914">
                <a:tc>
                  <a:txBody>
                    <a:bodyPr/>
                    <a:lstStyle/>
                    <a:p>
                      <a:pPr algn="l" fontAlgn="base">
                        <a:buNone/>
                      </a:pPr>
                      <a:r>
                        <a:rPr lang="en-SG">
                          <a:solidFill>
                            <a:srgbClr val="E74C3C"/>
                          </a:solidFill>
                          <a:effectLst/>
                          <a:latin typeface="Fira Mono" panose="020B0509050000020004" pitchFamily="49" charset="0"/>
                        </a:rPr>
                        <a:t>sex</a:t>
                      </a:r>
                      <a:endParaRPr lang="en-SG">
                        <a:effectLst/>
                      </a:endParaRPr>
                    </a:p>
                  </a:txBody>
                  <a:tcPr anchor="ct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tc>
                  <a:txBody>
                    <a:bodyPr/>
                    <a:lstStyle/>
                    <a:p>
                      <a:pPr algn="l" fontAlgn="base">
                        <a:buNone/>
                      </a:pPr>
                      <a:r>
                        <a:rPr lang="en-SG">
                          <a:effectLst/>
                        </a:rPr>
                        <a:t>0=Male, 1=Female</a:t>
                      </a:r>
                    </a:p>
                  </a:txBody>
                  <a:tcPr anchor="ct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250271795"/>
                  </a:ext>
                </a:extLst>
              </a:tr>
              <a:tr h="398940">
                <a:tc>
                  <a:txBody>
                    <a:bodyPr/>
                    <a:lstStyle/>
                    <a:p>
                      <a:pPr algn="l" fontAlgn="base">
                        <a:buNone/>
                      </a:pPr>
                      <a:r>
                        <a:rPr lang="en-SG">
                          <a:solidFill>
                            <a:srgbClr val="E74C3C"/>
                          </a:solidFill>
                          <a:effectLst/>
                          <a:latin typeface="Fira Mono" panose="020B0509050000020004" pitchFamily="49" charset="0"/>
                        </a:rPr>
                        <a:t>income</a:t>
                      </a:r>
                      <a:endParaRPr lang="en-SG">
                        <a:effectLst/>
                      </a:endParaRPr>
                    </a:p>
                  </a:txBody>
                  <a:tcPr anchor="ct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tc>
                  <a:txBody>
                    <a:bodyPr/>
                    <a:lstStyle/>
                    <a:p>
                      <a:pPr algn="l" fontAlgn="base">
                        <a:buNone/>
                      </a:pPr>
                      <a:r>
                        <a:rPr lang="en-SG">
                          <a:effectLst/>
                        </a:rPr>
                        <a:t>1 (low) → 4 (high)</a:t>
                      </a:r>
                    </a:p>
                  </a:txBody>
                  <a:tcPr anchor="ct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224420144"/>
                  </a:ext>
                </a:extLst>
              </a:tr>
              <a:tr h="398940">
                <a:tc>
                  <a:txBody>
                    <a:bodyPr/>
                    <a:lstStyle/>
                    <a:p>
                      <a:pPr algn="l" fontAlgn="base">
                        <a:buNone/>
                      </a:pPr>
                      <a:r>
                        <a:rPr lang="en-SG">
                          <a:solidFill>
                            <a:srgbClr val="E74C3C"/>
                          </a:solidFill>
                          <a:effectLst/>
                          <a:latin typeface="Fira Mono" panose="020B0509050000020004" pitchFamily="49" charset="0"/>
                        </a:rPr>
                        <a:t>education</a:t>
                      </a:r>
                      <a:endParaRPr lang="en-SG">
                        <a:effectLst/>
                      </a:endParaRPr>
                    </a:p>
                  </a:txBody>
                  <a:tcPr anchor="ctr">
                    <a:lnL>
                      <a:noFill/>
                    </a:lnL>
                    <a:lnR>
                      <a:noFill/>
                    </a:lnR>
                    <a:lnT w="9525" cap="flat" cmpd="sng" algn="ctr">
                      <a:solidFill>
                        <a:srgbClr val="DEE2E6"/>
                      </a:solidFill>
                      <a:prstDash val="solid"/>
                      <a:round/>
                      <a:headEnd type="none" w="med" len="med"/>
                      <a:tailEnd type="none" w="med" len="med"/>
                    </a:lnT>
                    <a:lnB>
                      <a:noFill/>
                    </a:lnB>
                    <a:noFill/>
                  </a:tcPr>
                </a:tc>
                <a:tc>
                  <a:txBody>
                    <a:bodyPr/>
                    <a:lstStyle/>
                    <a:p>
                      <a:pPr algn="l" fontAlgn="base">
                        <a:buNone/>
                      </a:pPr>
                      <a:r>
                        <a:rPr lang="en-SG" dirty="0">
                          <a:effectLst/>
                        </a:rPr>
                        <a:t>1 (low) → 3 (high)</a:t>
                      </a:r>
                    </a:p>
                  </a:txBody>
                  <a:tcPr anchor="ctr">
                    <a:lnL>
                      <a:noFill/>
                    </a:lnL>
                    <a:lnR>
                      <a:noFill/>
                    </a:lnR>
                    <a:lnT w="9525" cap="flat" cmpd="sng" algn="ctr">
                      <a:solidFill>
                        <a:srgbClr val="DEE2E6"/>
                      </a:solidFill>
                      <a:prstDash val="solid"/>
                      <a:round/>
                      <a:headEnd type="none" w="med" len="med"/>
                      <a:tailEnd type="none" w="med" len="med"/>
                    </a:lnT>
                    <a:lnB>
                      <a:noFill/>
                    </a:lnB>
                    <a:noFill/>
                  </a:tcPr>
                </a:tc>
                <a:extLst>
                  <a:ext uri="{0D108BD9-81ED-4DB2-BD59-A6C34878D82A}">
                    <a16:rowId xmlns:a16="http://schemas.microsoft.com/office/drawing/2014/main" val="2598227970"/>
                  </a:ext>
                </a:extLst>
              </a:tr>
            </a:tbl>
          </a:graphicData>
        </a:graphic>
      </p:graphicFrame>
      <p:pic>
        <p:nvPicPr>
          <p:cNvPr id="14338" name="Picture 2">
            <a:extLst>
              <a:ext uri="{FF2B5EF4-FFF2-40B4-BE49-F238E27FC236}">
                <a16:creationId xmlns:a16="http://schemas.microsoft.com/office/drawing/2014/main" id="{E6D6F1F9-0DE5-B456-7668-31AA1AE6C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988" y="1513149"/>
            <a:ext cx="5441685" cy="32650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79E4F52-C7FD-10F7-03D5-77337603BBFB}"/>
              </a:ext>
            </a:extLst>
          </p:cNvPr>
          <p:cNvSpPr txBox="1"/>
          <p:nvPr/>
        </p:nvSpPr>
        <p:spPr>
          <a:xfrm>
            <a:off x="532748" y="1157898"/>
            <a:ext cx="6098240" cy="338554"/>
          </a:xfrm>
          <a:prstGeom prst="rect">
            <a:avLst/>
          </a:prstGeom>
          <a:noFill/>
        </p:spPr>
        <p:txBody>
          <a:bodyPr wrap="square">
            <a:spAutoFit/>
          </a:bodyPr>
          <a:lstStyle/>
          <a:p>
            <a:r>
              <a:rPr lang="en-SG" sz="1600" b="1" i="1" dirty="0">
                <a:solidFill>
                  <a:srgbClr val="2C3E50"/>
                </a:solidFill>
                <a:effectLst/>
                <a:latin typeface="Helvetica Neue" panose="02000503000000020004" pitchFamily="2" charset="0"/>
              </a:rPr>
              <a:t>1000 adults (cross-sectional)</a:t>
            </a:r>
            <a:r>
              <a:rPr lang="en-SG" sz="1600" b="0" i="1" dirty="0">
                <a:solidFill>
                  <a:srgbClr val="2C3E50"/>
                </a:solidFill>
                <a:effectLst/>
                <a:latin typeface="Helvetica Neue" panose="02000503000000020004" pitchFamily="2" charset="0"/>
              </a:rPr>
              <a:t>:</a:t>
            </a:r>
            <a:endParaRPr lang="en-US" sz="1600" i="1" dirty="0"/>
          </a:p>
        </p:txBody>
      </p:sp>
      <p:sp>
        <p:nvSpPr>
          <p:cNvPr id="9" name="TextBox 8">
            <a:extLst>
              <a:ext uri="{FF2B5EF4-FFF2-40B4-BE49-F238E27FC236}">
                <a16:creationId xmlns:a16="http://schemas.microsoft.com/office/drawing/2014/main" id="{3782A58B-32FA-C859-086E-DCD86DD0A9EC}"/>
              </a:ext>
            </a:extLst>
          </p:cNvPr>
          <p:cNvSpPr txBox="1"/>
          <p:nvPr/>
        </p:nvSpPr>
        <p:spPr>
          <a:xfrm>
            <a:off x="1004607" y="5624878"/>
            <a:ext cx="10182785" cy="646331"/>
          </a:xfrm>
          <a:prstGeom prst="rect">
            <a:avLst/>
          </a:prstGeom>
          <a:noFill/>
        </p:spPr>
        <p:txBody>
          <a:bodyPr wrap="square">
            <a:spAutoFit/>
          </a:bodyPr>
          <a:lstStyle/>
          <a:p>
            <a:r>
              <a:rPr lang="en-SG" b="1" i="0" dirty="0">
                <a:solidFill>
                  <a:srgbClr val="2980B9"/>
                </a:solidFill>
                <a:effectLst/>
                <a:latin typeface="inherit"/>
              </a:rPr>
              <a:t>Causal </a:t>
            </a:r>
            <a:r>
              <a:rPr lang="en-SG" b="1" dirty="0">
                <a:solidFill>
                  <a:srgbClr val="2980B9"/>
                </a:solidFill>
                <a:latin typeface="inherit"/>
              </a:rPr>
              <a:t>Question</a:t>
            </a:r>
            <a:r>
              <a:rPr lang="en-SG" b="1" i="0" dirty="0">
                <a:solidFill>
                  <a:srgbClr val="2980B9"/>
                </a:solidFill>
                <a:effectLst/>
                <a:latin typeface="inherit"/>
              </a:rPr>
              <a:t>:</a:t>
            </a:r>
            <a:r>
              <a:rPr lang="en-SG" b="0" i="0" dirty="0">
                <a:solidFill>
                  <a:srgbClr val="2C3E50"/>
                </a:solidFill>
                <a:effectLst/>
                <a:latin typeface="Helvetica Neue" panose="02000503000000020004" pitchFamily="2" charset="0"/>
              </a:rPr>
              <a:t> </a:t>
            </a:r>
            <a:r>
              <a:rPr lang="en-SG" b="0" i="1" dirty="0">
                <a:solidFill>
                  <a:srgbClr val="2C3E50"/>
                </a:solidFill>
                <a:effectLst/>
                <a:latin typeface="Helvetica Neue" panose="02000503000000020004" pitchFamily="2" charset="0"/>
              </a:rPr>
              <a:t>“If we reduce sugar consumption by 20g per day, what is the amount of new dental caries we avert in the population”</a:t>
            </a:r>
            <a:endParaRPr lang="en-US" dirty="0"/>
          </a:p>
        </p:txBody>
      </p:sp>
      <p:sp>
        <p:nvSpPr>
          <p:cNvPr id="11" name="TextBox 10">
            <a:extLst>
              <a:ext uri="{FF2B5EF4-FFF2-40B4-BE49-F238E27FC236}">
                <a16:creationId xmlns:a16="http://schemas.microsoft.com/office/drawing/2014/main" id="{E0CB1044-9299-6D6F-8DC4-94F632DE38BC}"/>
              </a:ext>
            </a:extLst>
          </p:cNvPr>
          <p:cNvSpPr txBox="1"/>
          <p:nvPr/>
        </p:nvSpPr>
        <p:spPr>
          <a:xfrm>
            <a:off x="6841192" y="4732657"/>
            <a:ext cx="3808879" cy="338554"/>
          </a:xfrm>
          <a:prstGeom prst="rect">
            <a:avLst/>
          </a:prstGeom>
          <a:noFill/>
        </p:spPr>
        <p:txBody>
          <a:bodyPr wrap="square">
            <a:spAutoFit/>
          </a:bodyPr>
          <a:lstStyle/>
          <a:p>
            <a:r>
              <a:rPr lang="en-SG" sz="1600" b="1" i="0" dirty="0">
                <a:solidFill>
                  <a:schemeClr val="tx1">
                    <a:lumMod val="75000"/>
                    <a:lumOff val="25000"/>
                  </a:schemeClr>
                </a:solidFill>
                <a:effectLst/>
                <a:latin typeface="Helvetica Neue" panose="02000503000000020004" pitchFamily="2" charset="0"/>
              </a:rPr>
              <a:t>Overall decay prevalence: 10.4%</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88257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9996D-574F-4B0C-CCCF-B8B73C4D1CC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F0EA213-7034-9B92-FEF0-60B3AFFEE988}"/>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04876B0F-38AE-2AD9-CB22-AFAA67EE8E55}"/>
              </a:ext>
            </a:extLst>
          </p:cNvPr>
          <p:cNvSpPr txBox="1"/>
          <p:nvPr/>
        </p:nvSpPr>
        <p:spPr>
          <a:xfrm>
            <a:off x="1824422" y="648761"/>
            <a:ext cx="3718197" cy="461665"/>
          </a:xfrm>
          <a:prstGeom prst="rect">
            <a:avLst/>
          </a:prstGeom>
          <a:noFill/>
        </p:spPr>
        <p:txBody>
          <a:bodyPr wrap="none" rtlCol="0">
            <a:spAutoFit/>
          </a:bodyPr>
          <a:lstStyle/>
          <a:p>
            <a:pPr fontAlgn="base"/>
            <a:r>
              <a:rPr lang="en-SG" sz="2400" b="1" dirty="0"/>
              <a:t>Structure of Confounding</a:t>
            </a:r>
          </a:p>
        </p:txBody>
      </p:sp>
      <p:pic>
        <p:nvPicPr>
          <p:cNvPr id="3" name="Picture 2">
            <a:extLst>
              <a:ext uri="{FF2B5EF4-FFF2-40B4-BE49-F238E27FC236}">
                <a16:creationId xmlns:a16="http://schemas.microsoft.com/office/drawing/2014/main" id="{18D69054-A7F4-8C53-EF5B-ADAD0345C356}"/>
              </a:ext>
            </a:extLst>
          </p:cNvPr>
          <p:cNvPicPr>
            <a:picLocks noChangeAspect="1"/>
          </p:cNvPicPr>
          <p:nvPr/>
        </p:nvPicPr>
        <p:blipFill>
          <a:blip r:embed="rId2"/>
          <a:stretch>
            <a:fillRect/>
          </a:stretch>
        </p:blipFill>
        <p:spPr>
          <a:xfrm>
            <a:off x="5542619" y="1382604"/>
            <a:ext cx="4858305" cy="4426037"/>
          </a:xfrm>
          <a:prstGeom prst="rect">
            <a:avLst/>
          </a:prstGeom>
        </p:spPr>
      </p:pic>
      <p:pic>
        <p:nvPicPr>
          <p:cNvPr id="4" name="Picture 3">
            <a:extLst>
              <a:ext uri="{FF2B5EF4-FFF2-40B4-BE49-F238E27FC236}">
                <a16:creationId xmlns:a16="http://schemas.microsoft.com/office/drawing/2014/main" id="{96972065-7F91-D66E-A633-F8FA41F5A21F}"/>
              </a:ext>
            </a:extLst>
          </p:cNvPr>
          <p:cNvPicPr>
            <a:picLocks noChangeAspect="1"/>
          </p:cNvPicPr>
          <p:nvPr/>
        </p:nvPicPr>
        <p:blipFill>
          <a:blip r:embed="rId3"/>
          <a:stretch>
            <a:fillRect/>
          </a:stretch>
        </p:blipFill>
        <p:spPr>
          <a:xfrm>
            <a:off x="1572700" y="1451087"/>
            <a:ext cx="2851382" cy="3859798"/>
          </a:xfrm>
          <a:prstGeom prst="rect">
            <a:avLst/>
          </a:prstGeom>
        </p:spPr>
      </p:pic>
      <p:sp>
        <p:nvSpPr>
          <p:cNvPr id="18" name="TextBox 17">
            <a:extLst>
              <a:ext uri="{FF2B5EF4-FFF2-40B4-BE49-F238E27FC236}">
                <a16:creationId xmlns:a16="http://schemas.microsoft.com/office/drawing/2014/main" id="{C2B425B0-E978-245A-897E-1AF3DF2994F6}"/>
              </a:ext>
            </a:extLst>
          </p:cNvPr>
          <p:cNvSpPr txBox="1"/>
          <p:nvPr/>
        </p:nvSpPr>
        <p:spPr>
          <a:xfrm>
            <a:off x="1438835" y="6239435"/>
            <a:ext cx="10041788" cy="369332"/>
          </a:xfrm>
          <a:prstGeom prst="rect">
            <a:avLst/>
          </a:prstGeom>
          <a:noFill/>
        </p:spPr>
        <p:txBody>
          <a:bodyPr wrap="none" rtlCol="0">
            <a:spAutoFit/>
          </a:bodyPr>
          <a:lstStyle/>
          <a:p>
            <a:r>
              <a:rPr lang="en-US" dirty="0"/>
              <a:t>Lower income people consume more sugar AND have more caries– </a:t>
            </a:r>
            <a:r>
              <a:rPr lang="en-US" dirty="0">
                <a:solidFill>
                  <a:srgbClr val="FF0000"/>
                </a:solidFill>
              </a:rPr>
              <a:t>reasons other than sugar alone</a:t>
            </a:r>
          </a:p>
        </p:txBody>
      </p:sp>
      <p:sp>
        <p:nvSpPr>
          <p:cNvPr id="19" name="Rectangle 18">
            <a:extLst>
              <a:ext uri="{FF2B5EF4-FFF2-40B4-BE49-F238E27FC236}">
                <a16:creationId xmlns:a16="http://schemas.microsoft.com/office/drawing/2014/main" id="{1F3D8B85-D768-CA0B-83C4-0E9E4999BF60}"/>
              </a:ext>
            </a:extLst>
          </p:cNvPr>
          <p:cNvSpPr/>
          <p:nvPr/>
        </p:nvSpPr>
        <p:spPr>
          <a:xfrm>
            <a:off x="3644153" y="3429000"/>
            <a:ext cx="430306" cy="3361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2488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C99F-9D54-5F1F-D9C6-81E9077C2553}"/>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D062ADA-F83E-B1A8-6C19-9B7C88E7359B}"/>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D8C37897-B0FD-09FD-02B5-FC3497DA6999}"/>
              </a:ext>
            </a:extLst>
          </p:cNvPr>
          <p:cNvSpPr txBox="1"/>
          <p:nvPr/>
        </p:nvSpPr>
        <p:spPr>
          <a:xfrm>
            <a:off x="1824422" y="648761"/>
            <a:ext cx="3453959" cy="461665"/>
          </a:xfrm>
          <a:prstGeom prst="rect">
            <a:avLst/>
          </a:prstGeom>
          <a:noFill/>
        </p:spPr>
        <p:txBody>
          <a:bodyPr wrap="none" rtlCol="0">
            <a:spAutoFit/>
          </a:bodyPr>
          <a:lstStyle/>
          <a:p>
            <a:pPr fontAlgn="base"/>
            <a:r>
              <a:rPr lang="en-SG" sz="2400" b="1" dirty="0"/>
              <a:t>The Tempting Approach</a:t>
            </a:r>
          </a:p>
        </p:txBody>
      </p:sp>
      <p:sp>
        <p:nvSpPr>
          <p:cNvPr id="19" name="Rectangle 18">
            <a:extLst>
              <a:ext uri="{FF2B5EF4-FFF2-40B4-BE49-F238E27FC236}">
                <a16:creationId xmlns:a16="http://schemas.microsoft.com/office/drawing/2014/main" id="{117229CC-D76B-EC66-A50C-D647707521C0}"/>
              </a:ext>
            </a:extLst>
          </p:cNvPr>
          <p:cNvSpPr/>
          <p:nvPr/>
        </p:nvSpPr>
        <p:spPr>
          <a:xfrm>
            <a:off x="3644153" y="3429000"/>
            <a:ext cx="430306" cy="3361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6FB5B4E4-E0EE-05EF-CE4E-EF7821346DD1}"/>
              </a:ext>
            </a:extLst>
          </p:cNvPr>
          <p:cNvSpPr txBox="1"/>
          <p:nvPr/>
        </p:nvSpPr>
        <p:spPr>
          <a:xfrm>
            <a:off x="1824422" y="1264316"/>
            <a:ext cx="6098240" cy="369332"/>
          </a:xfrm>
          <a:prstGeom prst="rect">
            <a:avLst/>
          </a:prstGeom>
          <a:noFill/>
        </p:spPr>
        <p:txBody>
          <a:bodyPr wrap="square">
            <a:spAutoFit/>
          </a:bodyPr>
          <a:lstStyle/>
          <a:p>
            <a:r>
              <a:rPr lang="en-SG" b="0" i="0" dirty="0">
                <a:solidFill>
                  <a:srgbClr val="2C3E50"/>
                </a:solidFill>
                <a:effectLst/>
                <a:latin typeface="Helvetica Neue" panose="02000503000000020004" pitchFamily="2" charset="0"/>
              </a:rPr>
              <a:t>Fit a logistic regression and read off the odds ratio:</a:t>
            </a:r>
            <a:endParaRPr lang="en-US" dirty="0"/>
          </a:p>
        </p:txBody>
      </p:sp>
      <p:pic>
        <p:nvPicPr>
          <p:cNvPr id="8" name="Picture 7">
            <a:extLst>
              <a:ext uri="{FF2B5EF4-FFF2-40B4-BE49-F238E27FC236}">
                <a16:creationId xmlns:a16="http://schemas.microsoft.com/office/drawing/2014/main" id="{4903882D-C2D8-C150-5153-1219A74A2766}"/>
              </a:ext>
            </a:extLst>
          </p:cNvPr>
          <p:cNvPicPr>
            <a:picLocks noChangeAspect="1"/>
          </p:cNvPicPr>
          <p:nvPr/>
        </p:nvPicPr>
        <p:blipFill>
          <a:blip r:embed="rId2"/>
          <a:stretch>
            <a:fillRect/>
          </a:stretch>
        </p:blipFill>
        <p:spPr>
          <a:xfrm>
            <a:off x="1824422" y="1849091"/>
            <a:ext cx="9276976" cy="3072520"/>
          </a:xfrm>
          <a:prstGeom prst="rect">
            <a:avLst/>
          </a:prstGeom>
        </p:spPr>
      </p:pic>
      <p:sp>
        <p:nvSpPr>
          <p:cNvPr id="10" name="TextBox 9">
            <a:extLst>
              <a:ext uri="{FF2B5EF4-FFF2-40B4-BE49-F238E27FC236}">
                <a16:creationId xmlns:a16="http://schemas.microsoft.com/office/drawing/2014/main" id="{C92053AF-AD65-8C35-69AF-0B585E5E71B8}"/>
              </a:ext>
            </a:extLst>
          </p:cNvPr>
          <p:cNvSpPr txBox="1"/>
          <p:nvPr/>
        </p:nvSpPr>
        <p:spPr>
          <a:xfrm>
            <a:off x="1824422" y="5063957"/>
            <a:ext cx="10007974" cy="646331"/>
          </a:xfrm>
          <a:prstGeom prst="rect">
            <a:avLst/>
          </a:prstGeom>
          <a:noFill/>
        </p:spPr>
        <p:txBody>
          <a:bodyPr wrap="square">
            <a:spAutoFit/>
          </a:bodyPr>
          <a:lstStyle/>
          <a:p>
            <a:pPr fontAlgn="base">
              <a:spcBef>
                <a:spcPts val="900"/>
              </a:spcBef>
              <a:spcAft>
                <a:spcPts val="900"/>
              </a:spcAft>
              <a:buNone/>
            </a:pPr>
            <a:r>
              <a:rPr lang="en-SG" dirty="0">
                <a:solidFill>
                  <a:schemeClr val="accent6"/>
                </a:solidFill>
                <a:effectLst/>
                <a:latin typeface="inherit"/>
              </a:rPr>
              <a:t>But this answers: </a:t>
            </a:r>
            <a:r>
              <a:rPr lang="en-SG" i="1" dirty="0">
                <a:solidFill>
                  <a:schemeClr val="accent6"/>
                </a:solidFill>
                <a:effectLst/>
                <a:latin typeface="inherit"/>
              </a:rPr>
              <a:t>“Among people who happen to differ in sugar intake, how do outcomes compare?”</a:t>
            </a:r>
            <a:br>
              <a:rPr lang="en-SG" dirty="0">
                <a:solidFill>
                  <a:schemeClr val="accent6"/>
                </a:solidFill>
                <a:effectLst/>
                <a:latin typeface="inherit"/>
              </a:rPr>
            </a:br>
            <a:r>
              <a:rPr lang="en-SG" dirty="0">
                <a:solidFill>
                  <a:srgbClr val="E74C3C"/>
                </a:solidFill>
                <a:effectLst/>
                <a:latin typeface="inherit"/>
              </a:rPr>
              <a:t>Not: </a:t>
            </a:r>
            <a:r>
              <a:rPr lang="en-SG" i="1" dirty="0">
                <a:solidFill>
                  <a:srgbClr val="E74C3C"/>
                </a:solidFill>
                <a:effectLst/>
                <a:latin typeface="inherit"/>
              </a:rPr>
              <a:t>“If we intervened to change sugar intake, what would happen?”</a:t>
            </a:r>
            <a:endParaRPr lang="en-SG" dirty="0">
              <a:solidFill>
                <a:srgbClr val="E74C3C"/>
              </a:solidFill>
              <a:effectLst/>
              <a:latin typeface="inherit"/>
            </a:endParaRPr>
          </a:p>
        </p:txBody>
      </p:sp>
    </p:spTree>
    <p:extLst>
      <p:ext uri="{BB962C8B-B14F-4D97-AF65-F5344CB8AC3E}">
        <p14:creationId xmlns:p14="http://schemas.microsoft.com/office/powerpoint/2010/main" val="260165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B8028-A71C-1C1C-7F4B-DD58D79F0E0F}"/>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7D2998E-68A6-64D6-3654-39FD6F0BE8CE}"/>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99D61D36-797F-9864-5E1C-76B4DEE27DFA}"/>
              </a:ext>
            </a:extLst>
          </p:cNvPr>
          <p:cNvSpPr txBox="1"/>
          <p:nvPr/>
        </p:nvSpPr>
        <p:spPr>
          <a:xfrm>
            <a:off x="1824422" y="648761"/>
            <a:ext cx="6660926" cy="461665"/>
          </a:xfrm>
          <a:prstGeom prst="rect">
            <a:avLst/>
          </a:prstGeom>
          <a:noFill/>
        </p:spPr>
        <p:txBody>
          <a:bodyPr wrap="none" rtlCol="0">
            <a:spAutoFit/>
          </a:bodyPr>
          <a:lstStyle/>
          <a:p>
            <a:pPr fontAlgn="base"/>
            <a:r>
              <a:rPr lang="en-SG" sz="2400" b="1" dirty="0"/>
              <a:t>The Fundamental Problem of Causal Inference</a:t>
            </a:r>
          </a:p>
        </p:txBody>
      </p:sp>
      <p:sp>
        <p:nvSpPr>
          <p:cNvPr id="19" name="Rectangle 18">
            <a:extLst>
              <a:ext uri="{FF2B5EF4-FFF2-40B4-BE49-F238E27FC236}">
                <a16:creationId xmlns:a16="http://schemas.microsoft.com/office/drawing/2014/main" id="{653546FD-9AD8-0A3A-2F5A-4AE4FE017DC3}"/>
              </a:ext>
            </a:extLst>
          </p:cNvPr>
          <p:cNvSpPr/>
          <p:nvPr/>
        </p:nvSpPr>
        <p:spPr>
          <a:xfrm>
            <a:off x="3644153" y="3429000"/>
            <a:ext cx="430306" cy="3361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CEC7E9D8-FC6E-1887-243E-9631EC49384A}"/>
              </a:ext>
            </a:extLst>
          </p:cNvPr>
          <p:cNvSpPr txBox="1"/>
          <p:nvPr/>
        </p:nvSpPr>
        <p:spPr>
          <a:xfrm>
            <a:off x="1784081" y="1346383"/>
            <a:ext cx="9148378" cy="646331"/>
          </a:xfrm>
          <a:prstGeom prst="rect">
            <a:avLst/>
          </a:prstGeom>
          <a:noFill/>
        </p:spPr>
        <p:txBody>
          <a:bodyPr wrap="square">
            <a:spAutoFit/>
          </a:bodyPr>
          <a:lstStyle/>
          <a:p>
            <a:r>
              <a:rPr lang="en-SG" b="0" i="0" dirty="0">
                <a:solidFill>
                  <a:srgbClr val="6F6F6F"/>
                </a:solidFill>
                <a:effectLst/>
                <a:latin typeface="Helvetica Neue" panose="02000503000000020004" pitchFamily="2" charset="0"/>
              </a:rPr>
              <a:t>“For each person, we only see ONE reality: what actually happened. We never see what would have happened if things were different.”</a:t>
            </a:r>
            <a:endParaRPr lang="en-US" dirty="0"/>
          </a:p>
        </p:txBody>
      </p:sp>
      <p:pic>
        <p:nvPicPr>
          <p:cNvPr id="15" name="Picture 14">
            <a:extLst>
              <a:ext uri="{FF2B5EF4-FFF2-40B4-BE49-F238E27FC236}">
                <a16:creationId xmlns:a16="http://schemas.microsoft.com/office/drawing/2014/main" id="{FA3AE590-B918-D721-70BC-C9078EB9CAB3}"/>
              </a:ext>
            </a:extLst>
          </p:cNvPr>
          <p:cNvPicPr>
            <a:picLocks noChangeAspect="1"/>
          </p:cNvPicPr>
          <p:nvPr/>
        </p:nvPicPr>
        <p:blipFill>
          <a:blip r:embed="rId2"/>
          <a:stretch>
            <a:fillRect/>
          </a:stretch>
        </p:blipFill>
        <p:spPr>
          <a:xfrm>
            <a:off x="1748222" y="2228671"/>
            <a:ext cx="7225554" cy="3365710"/>
          </a:xfrm>
          <a:prstGeom prst="rect">
            <a:avLst/>
          </a:prstGeom>
        </p:spPr>
      </p:pic>
      <p:sp>
        <p:nvSpPr>
          <p:cNvPr id="16" name="TextBox 15">
            <a:extLst>
              <a:ext uri="{FF2B5EF4-FFF2-40B4-BE49-F238E27FC236}">
                <a16:creationId xmlns:a16="http://schemas.microsoft.com/office/drawing/2014/main" id="{60F27EFF-D71A-7140-075E-A8FAE1CC586A}"/>
              </a:ext>
            </a:extLst>
          </p:cNvPr>
          <p:cNvSpPr txBox="1"/>
          <p:nvPr/>
        </p:nvSpPr>
        <p:spPr>
          <a:xfrm>
            <a:off x="8973776" y="2307897"/>
            <a:ext cx="2887009" cy="338554"/>
          </a:xfrm>
          <a:prstGeom prst="rect">
            <a:avLst/>
          </a:prstGeom>
          <a:noFill/>
          <a:ln>
            <a:solidFill>
              <a:srgbClr val="FF0000"/>
            </a:solidFill>
          </a:ln>
        </p:spPr>
        <p:txBody>
          <a:bodyPr wrap="none" rtlCol="0">
            <a:spAutoFit/>
          </a:bodyPr>
          <a:lstStyle/>
          <a:p>
            <a:r>
              <a:rPr lang="en-US" sz="1600" dirty="0" err="1"/>
              <a:t>tooth_decay_if_sugar_reduces</a:t>
            </a:r>
            <a:endParaRPr lang="en-US" sz="1600" dirty="0"/>
          </a:p>
        </p:txBody>
      </p:sp>
      <p:pic>
        <p:nvPicPr>
          <p:cNvPr id="17" name="Picture 16">
            <a:extLst>
              <a:ext uri="{FF2B5EF4-FFF2-40B4-BE49-F238E27FC236}">
                <a16:creationId xmlns:a16="http://schemas.microsoft.com/office/drawing/2014/main" id="{FF02AAA8-055F-3356-57EC-A7772B73E007}"/>
              </a:ext>
            </a:extLst>
          </p:cNvPr>
          <p:cNvPicPr>
            <a:picLocks noChangeAspect="1"/>
          </p:cNvPicPr>
          <p:nvPr/>
        </p:nvPicPr>
        <p:blipFill>
          <a:blip r:embed="rId3"/>
          <a:stretch>
            <a:fillRect/>
          </a:stretch>
        </p:blipFill>
        <p:spPr>
          <a:xfrm>
            <a:off x="9310284" y="2646451"/>
            <a:ext cx="1106996" cy="2865166"/>
          </a:xfrm>
          <a:prstGeom prst="rect">
            <a:avLst/>
          </a:prstGeom>
        </p:spPr>
      </p:pic>
    </p:spTree>
    <p:extLst>
      <p:ext uri="{BB962C8B-B14F-4D97-AF65-F5344CB8AC3E}">
        <p14:creationId xmlns:p14="http://schemas.microsoft.com/office/powerpoint/2010/main" val="140237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8DD99-ABC5-AAAC-5DE9-C1CDB92378A8}"/>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BE7B70-EB2C-8CD2-B559-2F242B1567A0}"/>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07376D43-17D1-D443-618E-7A89CDF34F40}"/>
              </a:ext>
            </a:extLst>
          </p:cNvPr>
          <p:cNvSpPr txBox="1"/>
          <p:nvPr/>
        </p:nvSpPr>
        <p:spPr>
          <a:xfrm>
            <a:off x="1824422" y="648761"/>
            <a:ext cx="3573927" cy="461665"/>
          </a:xfrm>
          <a:prstGeom prst="rect">
            <a:avLst/>
          </a:prstGeom>
          <a:noFill/>
        </p:spPr>
        <p:txBody>
          <a:bodyPr wrap="none" rtlCol="0">
            <a:spAutoFit/>
          </a:bodyPr>
          <a:lstStyle/>
          <a:p>
            <a:pPr fontAlgn="base"/>
            <a:r>
              <a:rPr lang="en-SG" sz="2400" b="1" dirty="0"/>
              <a:t>Static vs Modified Policy</a:t>
            </a:r>
          </a:p>
        </p:txBody>
      </p:sp>
      <p:sp>
        <p:nvSpPr>
          <p:cNvPr id="3" name="TextBox 2">
            <a:extLst>
              <a:ext uri="{FF2B5EF4-FFF2-40B4-BE49-F238E27FC236}">
                <a16:creationId xmlns:a16="http://schemas.microsoft.com/office/drawing/2014/main" id="{C43178C1-7BCE-E969-5E7B-01C9054ECB12}"/>
              </a:ext>
            </a:extLst>
          </p:cNvPr>
          <p:cNvSpPr txBox="1"/>
          <p:nvPr/>
        </p:nvSpPr>
        <p:spPr>
          <a:xfrm>
            <a:off x="533502" y="1400842"/>
            <a:ext cx="3379591" cy="923330"/>
          </a:xfrm>
          <a:prstGeom prst="rect">
            <a:avLst/>
          </a:prstGeom>
          <a:noFill/>
        </p:spPr>
        <p:txBody>
          <a:bodyPr wrap="square">
            <a:spAutoFit/>
          </a:bodyPr>
          <a:lstStyle/>
          <a:p>
            <a:r>
              <a:rPr lang="en-SG" b="1" i="0" dirty="0">
                <a:solidFill>
                  <a:srgbClr val="2C3E50"/>
                </a:solidFill>
                <a:effectLst/>
                <a:latin typeface="Helvetica Neue" panose="02000503000000020004" pitchFamily="2" charset="0"/>
              </a:rPr>
              <a:t>Static (bad for continuous):</a:t>
            </a:r>
            <a:r>
              <a:rPr lang="en-SG" b="0" i="0" dirty="0">
                <a:solidFill>
                  <a:srgbClr val="2C3E50"/>
                </a:solidFill>
                <a:effectLst/>
                <a:latin typeface="Helvetica Neue" panose="02000503000000020004" pitchFamily="2" charset="0"/>
              </a:rPr>
              <a:t> &gt; “Set everyone to exactly 40g sugar” — violates positivity </a:t>
            </a:r>
            <a:endParaRPr lang="en-US" dirty="0"/>
          </a:p>
        </p:txBody>
      </p:sp>
      <p:sp>
        <p:nvSpPr>
          <p:cNvPr id="7" name="TextBox 6">
            <a:extLst>
              <a:ext uri="{FF2B5EF4-FFF2-40B4-BE49-F238E27FC236}">
                <a16:creationId xmlns:a16="http://schemas.microsoft.com/office/drawing/2014/main" id="{9A24F700-3477-74CF-9B47-420F8550289A}"/>
              </a:ext>
            </a:extLst>
          </p:cNvPr>
          <p:cNvSpPr txBox="1"/>
          <p:nvPr/>
        </p:nvSpPr>
        <p:spPr>
          <a:xfrm>
            <a:off x="533502" y="2797450"/>
            <a:ext cx="3379591" cy="1477328"/>
          </a:xfrm>
          <a:prstGeom prst="rect">
            <a:avLst/>
          </a:prstGeom>
          <a:noFill/>
        </p:spPr>
        <p:txBody>
          <a:bodyPr wrap="square">
            <a:spAutoFit/>
          </a:bodyPr>
          <a:lstStyle/>
          <a:p>
            <a:r>
              <a:rPr lang="en-SG" b="1" i="0" dirty="0">
                <a:solidFill>
                  <a:srgbClr val="2C3E50"/>
                </a:solidFill>
                <a:effectLst/>
                <a:latin typeface="Helvetica Neue" panose="02000503000000020004" pitchFamily="2" charset="0"/>
              </a:rPr>
              <a:t>Modified Treatment Policy :</a:t>
            </a:r>
            <a:r>
              <a:rPr lang="en-SG" b="0" i="0" dirty="0">
                <a:solidFill>
                  <a:srgbClr val="2C3E50"/>
                </a:solidFill>
                <a:effectLst/>
                <a:latin typeface="Helvetica Neue" panose="02000503000000020004" pitchFamily="2" charset="0"/>
              </a:rPr>
              <a:t> &gt; “For people eating more than 50g per day, reduce </a:t>
            </a:r>
            <a:r>
              <a:rPr lang="en-SG" dirty="0">
                <a:solidFill>
                  <a:srgbClr val="2C3E50"/>
                </a:solidFill>
                <a:latin typeface="Helvetica Neue" panose="02000503000000020004" pitchFamily="2" charset="0"/>
              </a:rPr>
              <a:t>the consumption by</a:t>
            </a:r>
            <a:r>
              <a:rPr lang="en-SG" b="0" i="0" dirty="0">
                <a:solidFill>
                  <a:srgbClr val="2C3E50"/>
                </a:solidFill>
                <a:effectLst/>
                <a:latin typeface="Helvetica Neue" panose="02000503000000020004" pitchFamily="2" charset="0"/>
              </a:rPr>
              <a:t> 20g. For others, keep the same.”</a:t>
            </a:r>
            <a:endParaRPr lang="en-US" dirty="0"/>
          </a:p>
        </p:txBody>
      </p:sp>
      <p:sp>
        <p:nvSpPr>
          <p:cNvPr id="9" name="TextBox 8">
            <a:extLst>
              <a:ext uri="{FF2B5EF4-FFF2-40B4-BE49-F238E27FC236}">
                <a16:creationId xmlns:a16="http://schemas.microsoft.com/office/drawing/2014/main" id="{905F5D96-C9A2-BBE4-4087-4DA7DD9E4F5F}"/>
              </a:ext>
            </a:extLst>
          </p:cNvPr>
          <p:cNvSpPr txBox="1"/>
          <p:nvPr/>
        </p:nvSpPr>
        <p:spPr>
          <a:xfrm>
            <a:off x="939613" y="6024573"/>
            <a:ext cx="9900397" cy="369332"/>
          </a:xfrm>
          <a:prstGeom prst="rect">
            <a:avLst/>
          </a:prstGeom>
          <a:noFill/>
        </p:spPr>
        <p:txBody>
          <a:bodyPr wrap="square">
            <a:spAutoFit/>
          </a:bodyPr>
          <a:lstStyle/>
          <a:p>
            <a:r>
              <a:rPr lang="en-SG" b="0" i="0" dirty="0">
                <a:solidFill>
                  <a:schemeClr val="tx2">
                    <a:lumMod val="50000"/>
                    <a:lumOff val="50000"/>
                  </a:schemeClr>
                </a:solidFill>
                <a:effectLst/>
                <a:latin typeface="Helvetica Neue" panose="02000503000000020004" pitchFamily="2" charset="0"/>
              </a:rPr>
              <a:t>- </a:t>
            </a:r>
            <a:r>
              <a:rPr lang="en-SG" dirty="0">
                <a:solidFill>
                  <a:schemeClr val="tx2">
                    <a:lumMod val="50000"/>
                    <a:lumOff val="50000"/>
                  </a:schemeClr>
                </a:solidFill>
                <a:latin typeface="Helvetica Neue" panose="02000503000000020004" pitchFamily="2" charset="0"/>
              </a:rPr>
              <a:t>more</a:t>
            </a:r>
            <a:r>
              <a:rPr lang="en-SG" b="0" i="0" dirty="0">
                <a:solidFill>
                  <a:schemeClr val="tx2">
                    <a:lumMod val="50000"/>
                    <a:lumOff val="50000"/>
                  </a:schemeClr>
                </a:solidFill>
                <a:effectLst/>
                <a:latin typeface="Helvetica Neue" panose="02000503000000020004" pitchFamily="2" charset="0"/>
              </a:rPr>
              <a:t> plausible policy:  we only ask heavy eaters to cut back, not everyone.</a:t>
            </a:r>
            <a:endParaRPr lang="en-US" dirty="0">
              <a:solidFill>
                <a:schemeClr val="tx2">
                  <a:lumMod val="50000"/>
                  <a:lumOff val="50000"/>
                </a:schemeClr>
              </a:solidFill>
            </a:endParaRPr>
          </a:p>
        </p:txBody>
      </p:sp>
      <p:pic>
        <p:nvPicPr>
          <p:cNvPr id="10" name="Picture 9">
            <a:extLst>
              <a:ext uri="{FF2B5EF4-FFF2-40B4-BE49-F238E27FC236}">
                <a16:creationId xmlns:a16="http://schemas.microsoft.com/office/drawing/2014/main" id="{98A233E1-ACCE-F586-C801-1D4F0A4AD54D}"/>
              </a:ext>
            </a:extLst>
          </p:cNvPr>
          <p:cNvPicPr>
            <a:picLocks noChangeAspect="1"/>
          </p:cNvPicPr>
          <p:nvPr/>
        </p:nvPicPr>
        <p:blipFill>
          <a:blip r:embed="rId2"/>
          <a:stretch>
            <a:fillRect/>
          </a:stretch>
        </p:blipFill>
        <p:spPr>
          <a:xfrm>
            <a:off x="669466" y="4374663"/>
            <a:ext cx="2774378" cy="738056"/>
          </a:xfrm>
          <a:prstGeom prst="rect">
            <a:avLst/>
          </a:prstGeom>
        </p:spPr>
      </p:pic>
      <p:pic>
        <p:nvPicPr>
          <p:cNvPr id="11" name="Picture 10">
            <a:extLst>
              <a:ext uri="{FF2B5EF4-FFF2-40B4-BE49-F238E27FC236}">
                <a16:creationId xmlns:a16="http://schemas.microsoft.com/office/drawing/2014/main" id="{C3974899-2B51-B398-DB33-AA757F10C4D0}"/>
              </a:ext>
            </a:extLst>
          </p:cNvPr>
          <p:cNvPicPr>
            <a:picLocks noChangeAspect="1"/>
          </p:cNvPicPr>
          <p:nvPr/>
        </p:nvPicPr>
        <p:blipFill>
          <a:blip r:embed="rId3"/>
          <a:srcRect r="10850" b="25483"/>
          <a:stretch>
            <a:fillRect/>
          </a:stretch>
        </p:blipFill>
        <p:spPr>
          <a:xfrm>
            <a:off x="4056530" y="1510536"/>
            <a:ext cx="4087907" cy="3447755"/>
          </a:xfrm>
          <a:prstGeom prst="rect">
            <a:avLst/>
          </a:prstGeom>
        </p:spPr>
      </p:pic>
      <p:pic>
        <p:nvPicPr>
          <p:cNvPr id="14" name="Picture 13">
            <a:extLst>
              <a:ext uri="{FF2B5EF4-FFF2-40B4-BE49-F238E27FC236}">
                <a16:creationId xmlns:a16="http://schemas.microsoft.com/office/drawing/2014/main" id="{ADF5528A-523C-6DEA-8512-241374D590CC}"/>
              </a:ext>
            </a:extLst>
          </p:cNvPr>
          <p:cNvPicPr>
            <a:picLocks noChangeAspect="1"/>
          </p:cNvPicPr>
          <p:nvPr/>
        </p:nvPicPr>
        <p:blipFill>
          <a:blip r:embed="rId4"/>
          <a:stretch>
            <a:fillRect/>
          </a:stretch>
        </p:blipFill>
        <p:spPr>
          <a:xfrm>
            <a:off x="8390964" y="1368801"/>
            <a:ext cx="3464859" cy="3786596"/>
          </a:xfrm>
          <a:prstGeom prst="rect">
            <a:avLst/>
          </a:prstGeom>
        </p:spPr>
      </p:pic>
    </p:spTree>
    <p:extLst>
      <p:ext uri="{BB962C8B-B14F-4D97-AF65-F5344CB8AC3E}">
        <p14:creationId xmlns:p14="http://schemas.microsoft.com/office/powerpoint/2010/main" val="186409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2D16-8167-0173-D6B8-63254C761AB8}"/>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9807D7E-BF8C-4F92-E0FE-D8075D9A75FB}"/>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DEF72BE6-6D38-60CF-F90B-E159B8F468BB}"/>
              </a:ext>
            </a:extLst>
          </p:cNvPr>
          <p:cNvSpPr txBox="1"/>
          <p:nvPr/>
        </p:nvSpPr>
        <p:spPr>
          <a:xfrm>
            <a:off x="1824422" y="648761"/>
            <a:ext cx="4762073" cy="461665"/>
          </a:xfrm>
          <a:prstGeom prst="rect">
            <a:avLst/>
          </a:prstGeom>
          <a:noFill/>
        </p:spPr>
        <p:txBody>
          <a:bodyPr wrap="none" rtlCol="0">
            <a:spAutoFit/>
          </a:bodyPr>
          <a:lstStyle/>
          <a:p>
            <a:pPr fontAlgn="base"/>
            <a:r>
              <a:rPr lang="en-SG" sz="2400" b="1" dirty="0"/>
              <a:t>How does TMLE  estimator work?</a:t>
            </a:r>
          </a:p>
        </p:txBody>
      </p:sp>
      <p:sp>
        <p:nvSpPr>
          <p:cNvPr id="12" name="TextBox 11">
            <a:extLst>
              <a:ext uri="{FF2B5EF4-FFF2-40B4-BE49-F238E27FC236}">
                <a16:creationId xmlns:a16="http://schemas.microsoft.com/office/drawing/2014/main" id="{9B50D5C6-7A45-4B21-DCD5-3A66A53BBCA7}"/>
              </a:ext>
            </a:extLst>
          </p:cNvPr>
          <p:cNvSpPr txBox="1"/>
          <p:nvPr/>
        </p:nvSpPr>
        <p:spPr>
          <a:xfrm>
            <a:off x="1367221" y="1216549"/>
            <a:ext cx="10560319" cy="1077218"/>
          </a:xfrm>
          <a:prstGeom prst="rect">
            <a:avLst/>
          </a:prstGeom>
          <a:noFill/>
        </p:spPr>
        <p:txBody>
          <a:bodyPr wrap="square">
            <a:spAutoFit/>
          </a:bodyPr>
          <a:lstStyle/>
          <a:p>
            <a:pPr algn="l" fontAlgn="base">
              <a:buFont typeface="+mj-lt"/>
              <a:buAutoNum type="arabicPeriod"/>
            </a:pPr>
            <a:r>
              <a:rPr lang="en-SG" sz="1600" b="1" i="0" dirty="0">
                <a:solidFill>
                  <a:srgbClr val="2C3E50"/>
                </a:solidFill>
                <a:effectLst/>
                <a:latin typeface="inherit"/>
              </a:rPr>
              <a:t>Split data</a:t>
            </a:r>
            <a:r>
              <a:rPr lang="en-SG" sz="1600" b="0" i="0" dirty="0">
                <a:solidFill>
                  <a:srgbClr val="2C3E50"/>
                </a:solidFill>
                <a:effectLst/>
                <a:latin typeface="Helvetica Neue" panose="02000503000000020004" pitchFamily="2" charset="0"/>
              </a:rPr>
              <a:t> → “Practice on half, test on half”</a:t>
            </a:r>
          </a:p>
          <a:p>
            <a:pPr algn="l" fontAlgn="base">
              <a:buFont typeface="+mj-lt"/>
              <a:buAutoNum type="arabicPeriod"/>
            </a:pPr>
            <a:r>
              <a:rPr lang="en-SG" sz="1600" b="1" i="0" dirty="0">
                <a:solidFill>
                  <a:srgbClr val="2C3E50"/>
                </a:solidFill>
                <a:effectLst/>
                <a:latin typeface="inherit"/>
              </a:rPr>
              <a:t>Model treatment</a:t>
            </a:r>
            <a:r>
              <a:rPr lang="en-SG" sz="1600" b="0" i="0" dirty="0">
                <a:solidFill>
                  <a:srgbClr val="2C3E50"/>
                </a:solidFill>
                <a:effectLst/>
                <a:latin typeface="Helvetica Neue" panose="02000503000000020004" pitchFamily="2" charset="0"/>
              </a:rPr>
              <a:t> → “Learn who eats how much sugar”</a:t>
            </a:r>
          </a:p>
          <a:p>
            <a:pPr algn="l" fontAlgn="base">
              <a:buFont typeface="+mj-lt"/>
              <a:buAutoNum type="arabicPeriod"/>
            </a:pPr>
            <a:r>
              <a:rPr lang="en-SG" sz="1600" b="1" i="0" dirty="0">
                <a:solidFill>
                  <a:srgbClr val="2C3E50"/>
                </a:solidFill>
                <a:effectLst/>
                <a:latin typeface="inherit"/>
              </a:rPr>
              <a:t>Model outcomes</a:t>
            </a:r>
            <a:r>
              <a:rPr lang="en-SG" sz="1600" b="0" i="0" dirty="0">
                <a:solidFill>
                  <a:srgbClr val="2C3E50"/>
                </a:solidFill>
                <a:effectLst/>
                <a:latin typeface="Helvetica Neue" panose="02000503000000020004" pitchFamily="2" charset="0"/>
              </a:rPr>
              <a:t> → “Predict cavities based on sugar + other factors”</a:t>
            </a:r>
          </a:p>
          <a:p>
            <a:pPr algn="l" fontAlgn="base">
              <a:buFont typeface="+mj-lt"/>
              <a:buAutoNum type="arabicPeriod"/>
            </a:pPr>
            <a:r>
              <a:rPr lang="en-SG" sz="1600" b="1" i="0" dirty="0">
                <a:solidFill>
                  <a:srgbClr val="2C3E50"/>
                </a:solidFill>
                <a:effectLst/>
                <a:latin typeface="inherit"/>
              </a:rPr>
              <a:t>Combine &amp; correct</a:t>
            </a:r>
            <a:r>
              <a:rPr lang="en-SG" sz="1600" b="0" i="0" dirty="0">
                <a:solidFill>
                  <a:srgbClr val="2C3E50"/>
                </a:solidFill>
                <a:effectLst/>
                <a:latin typeface="Helvetica Neue" panose="02000503000000020004" pitchFamily="2" charset="0"/>
              </a:rPr>
              <a:t> → “if either the treatment model </a:t>
            </a:r>
            <a:r>
              <a:rPr lang="en-SG" sz="1600" b="0" i="1" dirty="0">
                <a:solidFill>
                  <a:srgbClr val="2C3E50"/>
                </a:solidFill>
                <a:effectLst/>
                <a:latin typeface="inherit"/>
              </a:rPr>
              <a:t>or</a:t>
            </a:r>
            <a:r>
              <a:rPr lang="en-SG" sz="1600" b="0" i="0" dirty="0">
                <a:solidFill>
                  <a:srgbClr val="2C3E50"/>
                </a:solidFill>
                <a:effectLst/>
                <a:latin typeface="Helvetica Neue" panose="02000503000000020004" pitchFamily="2" charset="0"/>
              </a:rPr>
              <a:t> the outcome model is imperfect, the estimate is still valid”</a:t>
            </a:r>
          </a:p>
        </p:txBody>
      </p:sp>
      <p:pic>
        <p:nvPicPr>
          <p:cNvPr id="13" name="Picture 12">
            <a:extLst>
              <a:ext uri="{FF2B5EF4-FFF2-40B4-BE49-F238E27FC236}">
                <a16:creationId xmlns:a16="http://schemas.microsoft.com/office/drawing/2014/main" id="{A49F2679-44B3-075E-3F76-96777BB9CB00}"/>
              </a:ext>
            </a:extLst>
          </p:cNvPr>
          <p:cNvPicPr>
            <a:picLocks noChangeAspect="1"/>
          </p:cNvPicPr>
          <p:nvPr/>
        </p:nvPicPr>
        <p:blipFill>
          <a:blip r:embed="rId2"/>
          <a:stretch>
            <a:fillRect/>
          </a:stretch>
        </p:blipFill>
        <p:spPr>
          <a:xfrm>
            <a:off x="1213637" y="2577041"/>
            <a:ext cx="5453010" cy="4176773"/>
          </a:xfrm>
          <a:prstGeom prst="rect">
            <a:avLst/>
          </a:prstGeom>
        </p:spPr>
      </p:pic>
      <p:pic>
        <p:nvPicPr>
          <p:cNvPr id="16" name="Picture 15">
            <a:extLst>
              <a:ext uri="{FF2B5EF4-FFF2-40B4-BE49-F238E27FC236}">
                <a16:creationId xmlns:a16="http://schemas.microsoft.com/office/drawing/2014/main" id="{C7EFF589-2BF7-9399-8D03-ABD7FC398028}"/>
              </a:ext>
            </a:extLst>
          </p:cNvPr>
          <p:cNvPicPr>
            <a:picLocks noChangeAspect="1"/>
          </p:cNvPicPr>
          <p:nvPr/>
        </p:nvPicPr>
        <p:blipFill>
          <a:blip r:embed="rId3"/>
          <a:stretch>
            <a:fillRect/>
          </a:stretch>
        </p:blipFill>
        <p:spPr>
          <a:xfrm>
            <a:off x="7130501" y="2577042"/>
            <a:ext cx="4961019" cy="4176773"/>
          </a:xfrm>
          <a:prstGeom prst="rect">
            <a:avLst/>
          </a:prstGeom>
        </p:spPr>
      </p:pic>
      <p:sp>
        <p:nvSpPr>
          <p:cNvPr id="17" name="Rounded Rectangle 16">
            <a:extLst>
              <a:ext uri="{FF2B5EF4-FFF2-40B4-BE49-F238E27FC236}">
                <a16:creationId xmlns:a16="http://schemas.microsoft.com/office/drawing/2014/main" id="{2A3F70EE-B142-6E84-449F-39C6DF921CE1}"/>
              </a:ext>
            </a:extLst>
          </p:cNvPr>
          <p:cNvSpPr/>
          <p:nvPr/>
        </p:nvSpPr>
        <p:spPr>
          <a:xfrm>
            <a:off x="1909482" y="4007224"/>
            <a:ext cx="2295976" cy="2554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980F2F2-1B47-7655-776E-F3916AE32FC4}"/>
              </a:ext>
            </a:extLst>
          </p:cNvPr>
          <p:cNvSpPr/>
          <p:nvPr/>
        </p:nvSpPr>
        <p:spPr>
          <a:xfrm>
            <a:off x="1524000" y="6364942"/>
            <a:ext cx="1071282" cy="2554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08CDAEC7-6671-D0BE-EC84-95245146C8DE}"/>
              </a:ext>
            </a:extLst>
          </p:cNvPr>
          <p:cNvSpPr/>
          <p:nvPr/>
        </p:nvSpPr>
        <p:spPr>
          <a:xfrm>
            <a:off x="7826187" y="4047565"/>
            <a:ext cx="3361765" cy="21515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B32FBA6B-0DF9-0818-CEBC-BCFA66969C37}"/>
              </a:ext>
            </a:extLst>
          </p:cNvPr>
          <p:cNvSpPr/>
          <p:nvPr/>
        </p:nvSpPr>
        <p:spPr>
          <a:xfrm>
            <a:off x="7386918" y="6418731"/>
            <a:ext cx="1071282" cy="2554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7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1"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2B38-A3F1-6EC8-71A1-591D1D4A139C}"/>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BD70655-B6CE-94DD-381C-C7F21C9931A9}"/>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712EA595-1302-B03F-D97B-91CF3AF351F2}"/>
              </a:ext>
            </a:extLst>
          </p:cNvPr>
          <p:cNvSpPr txBox="1"/>
          <p:nvPr/>
        </p:nvSpPr>
        <p:spPr>
          <a:xfrm>
            <a:off x="1824422" y="648761"/>
            <a:ext cx="3181320" cy="461665"/>
          </a:xfrm>
          <a:prstGeom prst="rect">
            <a:avLst/>
          </a:prstGeom>
          <a:noFill/>
        </p:spPr>
        <p:txBody>
          <a:bodyPr wrap="none" rtlCol="0">
            <a:spAutoFit/>
          </a:bodyPr>
          <a:lstStyle/>
          <a:p>
            <a:pPr fontAlgn="base"/>
            <a:r>
              <a:rPr lang="en-SG" sz="2400" b="1" dirty="0"/>
              <a:t>The Causal Contrasts</a:t>
            </a:r>
          </a:p>
        </p:txBody>
      </p:sp>
      <p:pic>
        <p:nvPicPr>
          <p:cNvPr id="2" name="Picture 1">
            <a:extLst>
              <a:ext uri="{FF2B5EF4-FFF2-40B4-BE49-F238E27FC236}">
                <a16:creationId xmlns:a16="http://schemas.microsoft.com/office/drawing/2014/main" id="{5DCE5E74-6196-4194-B9C4-6FF2B74B5DF1}"/>
              </a:ext>
            </a:extLst>
          </p:cNvPr>
          <p:cNvPicPr>
            <a:picLocks noChangeAspect="1"/>
          </p:cNvPicPr>
          <p:nvPr/>
        </p:nvPicPr>
        <p:blipFill>
          <a:blip r:embed="rId2"/>
          <a:stretch>
            <a:fillRect/>
          </a:stretch>
        </p:blipFill>
        <p:spPr>
          <a:xfrm>
            <a:off x="1721222" y="1277418"/>
            <a:ext cx="9034474" cy="1989021"/>
          </a:xfrm>
          <a:prstGeom prst="rect">
            <a:avLst/>
          </a:prstGeom>
        </p:spPr>
      </p:pic>
      <p:sp>
        <p:nvSpPr>
          <p:cNvPr id="17" name="Rounded Rectangle 16">
            <a:extLst>
              <a:ext uri="{FF2B5EF4-FFF2-40B4-BE49-F238E27FC236}">
                <a16:creationId xmlns:a16="http://schemas.microsoft.com/office/drawing/2014/main" id="{DC2B695E-D23F-4246-C002-86C59048779F}"/>
              </a:ext>
            </a:extLst>
          </p:cNvPr>
          <p:cNvSpPr/>
          <p:nvPr/>
        </p:nvSpPr>
        <p:spPr>
          <a:xfrm>
            <a:off x="4800599" y="1338972"/>
            <a:ext cx="2295976" cy="2554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228F16F7-18A4-9F91-AABE-3AF12174532C}"/>
              </a:ext>
            </a:extLst>
          </p:cNvPr>
          <p:cNvSpPr/>
          <p:nvPr/>
        </p:nvSpPr>
        <p:spPr>
          <a:xfrm>
            <a:off x="3729316" y="2635624"/>
            <a:ext cx="2644589" cy="52607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088A0B1-7290-C215-7799-B947C4B578E2}"/>
              </a:ext>
            </a:extLst>
          </p:cNvPr>
          <p:cNvPicPr>
            <a:picLocks noChangeAspect="1"/>
          </p:cNvPicPr>
          <p:nvPr/>
        </p:nvPicPr>
        <p:blipFill>
          <a:blip r:embed="rId3"/>
          <a:stretch>
            <a:fillRect/>
          </a:stretch>
        </p:blipFill>
        <p:spPr>
          <a:xfrm>
            <a:off x="1734668" y="3523523"/>
            <a:ext cx="8924347" cy="1995505"/>
          </a:xfrm>
          <a:prstGeom prst="rect">
            <a:avLst/>
          </a:prstGeom>
        </p:spPr>
      </p:pic>
      <p:sp>
        <p:nvSpPr>
          <p:cNvPr id="21" name="Rounded Rectangle 20">
            <a:extLst>
              <a:ext uri="{FF2B5EF4-FFF2-40B4-BE49-F238E27FC236}">
                <a16:creationId xmlns:a16="http://schemas.microsoft.com/office/drawing/2014/main" id="{FE700964-1F65-A3FC-6A81-15F3A52B31BA}"/>
              </a:ext>
            </a:extLst>
          </p:cNvPr>
          <p:cNvSpPr/>
          <p:nvPr/>
        </p:nvSpPr>
        <p:spPr>
          <a:xfrm>
            <a:off x="3621740" y="4827493"/>
            <a:ext cx="2658035" cy="59167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450CC26-0F2A-0F49-D29A-594D18524411}"/>
              </a:ext>
            </a:extLst>
          </p:cNvPr>
          <p:cNvSpPr/>
          <p:nvPr/>
        </p:nvSpPr>
        <p:spPr>
          <a:xfrm>
            <a:off x="4693023" y="3608714"/>
            <a:ext cx="2043954" cy="21025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36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DA50C67-606D-B8A4-247D-1DAA38AFF5C1}"/>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5B25630D-5104-DECE-85E8-6E2EF6121D2B}"/>
              </a:ext>
            </a:extLst>
          </p:cNvPr>
          <p:cNvSpPr txBox="1"/>
          <p:nvPr/>
        </p:nvSpPr>
        <p:spPr>
          <a:xfrm>
            <a:off x="1824422" y="648761"/>
            <a:ext cx="2857064" cy="461665"/>
          </a:xfrm>
          <a:prstGeom prst="rect">
            <a:avLst/>
          </a:prstGeom>
          <a:noFill/>
        </p:spPr>
        <p:txBody>
          <a:bodyPr wrap="none" rtlCol="0">
            <a:spAutoFit/>
          </a:bodyPr>
          <a:lstStyle/>
          <a:p>
            <a:r>
              <a:rPr lang="en-US" sz="2400" b="1" dirty="0"/>
              <a:t>Session Objectives</a:t>
            </a:r>
          </a:p>
        </p:txBody>
      </p:sp>
      <p:sp>
        <p:nvSpPr>
          <p:cNvPr id="7" name="TextBox 6">
            <a:extLst>
              <a:ext uri="{FF2B5EF4-FFF2-40B4-BE49-F238E27FC236}">
                <a16:creationId xmlns:a16="http://schemas.microsoft.com/office/drawing/2014/main" id="{59048F78-EF54-61F9-BD66-12AD1DBE3709}"/>
              </a:ext>
            </a:extLst>
          </p:cNvPr>
          <p:cNvSpPr txBox="1"/>
          <p:nvPr/>
        </p:nvSpPr>
        <p:spPr>
          <a:xfrm>
            <a:off x="1909482" y="2381693"/>
            <a:ext cx="4305298" cy="1938992"/>
          </a:xfrm>
          <a:prstGeom prst="rect">
            <a:avLst/>
          </a:prstGeom>
          <a:noFill/>
        </p:spPr>
        <p:txBody>
          <a:bodyPr wrap="square" rtlCol="0">
            <a:spAutoFit/>
          </a:bodyPr>
          <a:lstStyle/>
          <a:p>
            <a:r>
              <a:rPr lang="en-SG" sz="2000" dirty="0"/>
              <a:t>In this workshop, we will discuss how rigor in applied epidemiological methods, combined with qualitative stakeholder involvement, can generate useful and realistic policy insights.</a:t>
            </a:r>
            <a:endParaRPr lang="en-US" sz="2000" dirty="0"/>
          </a:p>
        </p:txBody>
      </p:sp>
      <p:pic>
        <p:nvPicPr>
          <p:cNvPr id="9" name="Picture 8">
            <a:extLst>
              <a:ext uri="{FF2B5EF4-FFF2-40B4-BE49-F238E27FC236}">
                <a16:creationId xmlns:a16="http://schemas.microsoft.com/office/drawing/2014/main" id="{0897D4D1-ACE4-21D4-000C-897D7985EDA5}"/>
              </a:ext>
            </a:extLst>
          </p:cNvPr>
          <p:cNvPicPr>
            <a:picLocks noChangeAspect="1"/>
          </p:cNvPicPr>
          <p:nvPr/>
        </p:nvPicPr>
        <p:blipFill>
          <a:blip r:embed="rId2">
            <a:alphaModFix amt="20000"/>
          </a:blip>
          <a:stretch>
            <a:fillRect/>
          </a:stretch>
        </p:blipFill>
        <p:spPr>
          <a:xfrm>
            <a:off x="6808492" y="1973954"/>
            <a:ext cx="4305298" cy="2583179"/>
          </a:xfrm>
          <a:prstGeom prst="rect">
            <a:avLst/>
          </a:prstGeom>
        </p:spPr>
      </p:pic>
    </p:spTree>
    <p:extLst>
      <p:ext uri="{BB962C8B-B14F-4D97-AF65-F5344CB8AC3E}">
        <p14:creationId xmlns:p14="http://schemas.microsoft.com/office/powerpoint/2010/main" val="951715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AE8E1-9A82-57AF-24B5-68E528E1295F}"/>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DA2C841-9FD0-53DE-83A6-59DA868A2509}"/>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B1EF72E6-F855-D555-CA7B-261A6236EFBB}"/>
              </a:ext>
            </a:extLst>
          </p:cNvPr>
          <p:cNvSpPr txBox="1"/>
          <p:nvPr/>
        </p:nvSpPr>
        <p:spPr>
          <a:xfrm>
            <a:off x="1797528" y="599181"/>
            <a:ext cx="3611694" cy="461665"/>
          </a:xfrm>
          <a:prstGeom prst="rect">
            <a:avLst/>
          </a:prstGeom>
          <a:noFill/>
        </p:spPr>
        <p:txBody>
          <a:bodyPr wrap="none" rtlCol="0">
            <a:spAutoFit/>
          </a:bodyPr>
          <a:lstStyle/>
          <a:p>
            <a:pPr fontAlgn="base"/>
            <a:r>
              <a:rPr lang="en-SG" sz="2400" b="1" dirty="0"/>
              <a:t>Interpreting the Answers</a:t>
            </a:r>
          </a:p>
        </p:txBody>
      </p:sp>
      <p:pic>
        <p:nvPicPr>
          <p:cNvPr id="3" name="Picture 2">
            <a:extLst>
              <a:ext uri="{FF2B5EF4-FFF2-40B4-BE49-F238E27FC236}">
                <a16:creationId xmlns:a16="http://schemas.microsoft.com/office/drawing/2014/main" id="{79B7E59B-5A9C-08D3-B2BA-F4257A535E19}"/>
              </a:ext>
            </a:extLst>
          </p:cNvPr>
          <p:cNvPicPr>
            <a:picLocks noChangeAspect="1"/>
          </p:cNvPicPr>
          <p:nvPr/>
        </p:nvPicPr>
        <p:blipFill>
          <a:blip r:embed="rId2"/>
          <a:stretch>
            <a:fillRect/>
          </a:stretch>
        </p:blipFill>
        <p:spPr>
          <a:xfrm>
            <a:off x="1797527" y="1293693"/>
            <a:ext cx="8953667" cy="2874887"/>
          </a:xfrm>
          <a:prstGeom prst="rect">
            <a:avLst/>
          </a:prstGeom>
        </p:spPr>
      </p:pic>
    </p:spTree>
    <p:extLst>
      <p:ext uri="{BB962C8B-B14F-4D97-AF65-F5344CB8AC3E}">
        <p14:creationId xmlns:p14="http://schemas.microsoft.com/office/powerpoint/2010/main" val="68032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91D"/>
        </a:solidFill>
        <a:effectLst/>
      </p:bgPr>
    </p:bg>
    <p:spTree>
      <p:nvGrpSpPr>
        <p:cNvPr id="1" name="">
          <a:extLst>
            <a:ext uri="{FF2B5EF4-FFF2-40B4-BE49-F238E27FC236}">
              <a16:creationId xmlns:a16="http://schemas.microsoft.com/office/drawing/2014/main" id="{61C0A3F1-5F5C-8D51-0924-8E3C7D3C87CD}"/>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C133930-F431-B316-551C-636AB0564873}"/>
              </a:ext>
            </a:extLst>
          </p:cNvPr>
          <p:cNvCxnSpPr/>
          <p:nvPr/>
        </p:nvCxnSpPr>
        <p:spPr>
          <a:xfrm>
            <a:off x="1807887" y="1250576"/>
            <a:ext cx="8740589" cy="0"/>
          </a:xfrm>
          <a:prstGeom prst="line">
            <a:avLst/>
          </a:prstGeom>
          <a:ln w="38100">
            <a:solidFill>
              <a:schemeClr val="accent2">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1DAEEDDC-5766-25C7-5354-425AC12DE759}"/>
              </a:ext>
            </a:extLst>
          </p:cNvPr>
          <p:cNvSpPr txBox="1"/>
          <p:nvPr/>
        </p:nvSpPr>
        <p:spPr>
          <a:xfrm>
            <a:off x="1807887" y="775464"/>
            <a:ext cx="1537472" cy="461665"/>
          </a:xfrm>
          <a:prstGeom prst="rect">
            <a:avLst/>
          </a:prstGeom>
          <a:noFill/>
        </p:spPr>
        <p:txBody>
          <a:bodyPr wrap="none" rtlCol="0">
            <a:spAutoFit/>
          </a:bodyPr>
          <a:lstStyle/>
          <a:p>
            <a:pPr fontAlgn="base"/>
            <a:r>
              <a:rPr lang="en-SG" sz="2400" b="1" dirty="0">
                <a:solidFill>
                  <a:schemeClr val="bg1"/>
                </a:solidFill>
              </a:rPr>
              <a:t>Summary</a:t>
            </a:r>
          </a:p>
        </p:txBody>
      </p:sp>
      <p:sp>
        <p:nvSpPr>
          <p:cNvPr id="3" name="TextBox 2">
            <a:extLst>
              <a:ext uri="{FF2B5EF4-FFF2-40B4-BE49-F238E27FC236}">
                <a16:creationId xmlns:a16="http://schemas.microsoft.com/office/drawing/2014/main" id="{D121E14E-1187-D71E-0E26-8FC4A04E696C}"/>
              </a:ext>
            </a:extLst>
          </p:cNvPr>
          <p:cNvSpPr txBox="1"/>
          <p:nvPr/>
        </p:nvSpPr>
        <p:spPr>
          <a:xfrm>
            <a:off x="1807887" y="1566283"/>
            <a:ext cx="8035360" cy="1754326"/>
          </a:xfrm>
          <a:prstGeom prst="rect">
            <a:avLst/>
          </a:prstGeom>
          <a:noFill/>
        </p:spPr>
        <p:txBody>
          <a:bodyPr wrap="square">
            <a:spAutoFit/>
          </a:bodyPr>
          <a:lstStyle/>
          <a:p>
            <a:pPr algn="l" fontAlgn="base">
              <a:buFont typeface="+mj-lt"/>
              <a:buAutoNum type="arabicPeriod"/>
            </a:pPr>
            <a:r>
              <a:rPr lang="en-SG" b="1" i="0" dirty="0">
                <a:solidFill>
                  <a:srgbClr val="FFFFFF"/>
                </a:solidFill>
                <a:effectLst/>
                <a:latin typeface="inherit"/>
              </a:rPr>
              <a:t>Regression shows “what goes with what”</a:t>
            </a:r>
            <a:endParaRPr lang="en-SG" b="0" i="0" dirty="0">
              <a:solidFill>
                <a:srgbClr val="FFFFFF"/>
              </a:solidFill>
              <a:effectLst/>
              <a:latin typeface="Helvetica Neue" panose="02000503000000020004" pitchFamily="2" charset="0"/>
            </a:endParaRPr>
          </a:p>
          <a:p>
            <a:pPr algn="l" fontAlgn="base">
              <a:buFont typeface="+mj-lt"/>
              <a:buAutoNum type="arabicPeriod"/>
            </a:pPr>
            <a:r>
              <a:rPr lang="en-SG" b="1" i="0" dirty="0">
                <a:solidFill>
                  <a:srgbClr val="FFFFFF"/>
                </a:solidFill>
                <a:effectLst/>
                <a:latin typeface="inherit"/>
              </a:rPr>
              <a:t>MTP answers “what if we did this policy?”</a:t>
            </a:r>
            <a:endParaRPr lang="en-SG" b="0" i="0" dirty="0">
              <a:solidFill>
                <a:srgbClr val="FFFFFF"/>
              </a:solidFill>
              <a:effectLst/>
              <a:latin typeface="Helvetica Neue" panose="02000503000000020004" pitchFamily="2" charset="0"/>
            </a:endParaRPr>
          </a:p>
          <a:p>
            <a:pPr algn="l" fontAlgn="base">
              <a:buFont typeface="+mj-lt"/>
              <a:buAutoNum type="arabicPeriod"/>
            </a:pPr>
            <a:r>
              <a:rPr lang="en-SG" b="1" i="0" dirty="0">
                <a:solidFill>
                  <a:srgbClr val="FFFFFF"/>
                </a:solidFill>
                <a:effectLst/>
                <a:latin typeface="inherit"/>
              </a:rPr>
              <a:t>Works even for continuous exposures</a:t>
            </a:r>
            <a:r>
              <a:rPr lang="en-SG" b="0" i="0" dirty="0">
                <a:solidFill>
                  <a:srgbClr val="FFFFFF"/>
                </a:solidFill>
                <a:effectLst/>
                <a:latin typeface="Helvetica Neue" panose="02000503000000020004" pitchFamily="2" charset="0"/>
              </a:rPr>
              <a:t> like sugar</a:t>
            </a:r>
          </a:p>
          <a:p>
            <a:pPr algn="l" fontAlgn="base">
              <a:buFont typeface="+mj-lt"/>
              <a:buAutoNum type="arabicPeriod"/>
            </a:pPr>
            <a:r>
              <a:rPr lang="en-SG" b="1" i="0" dirty="0">
                <a:solidFill>
                  <a:srgbClr val="FFFFFF"/>
                </a:solidFill>
                <a:effectLst/>
                <a:latin typeface="inherit"/>
              </a:rPr>
              <a:t>Gives to policy relevant questions</a:t>
            </a:r>
          </a:p>
          <a:p>
            <a:pPr algn="l" fontAlgn="base"/>
            <a:endParaRPr lang="en-SG" b="1" dirty="0">
              <a:solidFill>
                <a:srgbClr val="FFFFFF"/>
              </a:solidFill>
              <a:latin typeface="inherit"/>
            </a:endParaRPr>
          </a:p>
          <a:p>
            <a:pPr algn="l" fontAlgn="base"/>
            <a:r>
              <a:rPr lang="en-SG" b="1" i="0" dirty="0">
                <a:solidFill>
                  <a:srgbClr val="F39C12"/>
                </a:solidFill>
                <a:effectLst/>
                <a:latin typeface="inherit"/>
              </a:rPr>
              <a:t>Ask causal questions. Define feasible interventions. Use the right tools.</a:t>
            </a:r>
            <a:endParaRPr lang="en-SG" b="0" i="0" dirty="0">
              <a:solidFill>
                <a:srgbClr val="F39C12"/>
              </a:solidFill>
              <a:effectLst/>
              <a:latin typeface="inherit"/>
            </a:endParaRPr>
          </a:p>
        </p:txBody>
      </p:sp>
      <p:sp>
        <p:nvSpPr>
          <p:cNvPr id="7" name="TextBox 6">
            <a:extLst>
              <a:ext uri="{FF2B5EF4-FFF2-40B4-BE49-F238E27FC236}">
                <a16:creationId xmlns:a16="http://schemas.microsoft.com/office/drawing/2014/main" id="{D7A2EEFA-6F53-0204-F67C-F3435E3B0ABE}"/>
              </a:ext>
            </a:extLst>
          </p:cNvPr>
          <p:cNvSpPr txBox="1"/>
          <p:nvPr/>
        </p:nvSpPr>
        <p:spPr>
          <a:xfrm>
            <a:off x="1623732" y="3636315"/>
            <a:ext cx="10196232" cy="2400657"/>
          </a:xfrm>
          <a:prstGeom prst="rect">
            <a:avLst/>
          </a:prstGeom>
          <a:noFill/>
        </p:spPr>
        <p:txBody>
          <a:bodyPr wrap="square">
            <a:spAutoFit/>
          </a:bodyPr>
          <a:lstStyle/>
          <a:p>
            <a:pPr algn="l" fontAlgn="base">
              <a:spcBef>
                <a:spcPts val="900"/>
              </a:spcBef>
              <a:spcAft>
                <a:spcPts val="900"/>
              </a:spcAft>
              <a:buNone/>
            </a:pPr>
            <a:r>
              <a:rPr lang="en-SG" b="1" i="0" u="sng" dirty="0">
                <a:solidFill>
                  <a:schemeClr val="accent1">
                    <a:lumMod val="40000"/>
                    <a:lumOff val="60000"/>
                  </a:schemeClr>
                </a:solidFill>
                <a:effectLst/>
                <a:latin typeface="inherit"/>
              </a:rPr>
              <a:t>Key papers</a:t>
            </a:r>
            <a:endParaRPr lang="en-SG" b="0" i="0" u="sng" dirty="0">
              <a:solidFill>
                <a:schemeClr val="accent1">
                  <a:lumMod val="40000"/>
                  <a:lumOff val="60000"/>
                </a:schemeClr>
              </a:solidFill>
              <a:effectLst/>
              <a:latin typeface="Helvetica Neue" panose="02000503000000020004" pitchFamily="2" charset="0"/>
            </a:endParaRPr>
          </a:p>
          <a:p>
            <a:pPr algn="l" fontAlgn="base">
              <a:spcBef>
                <a:spcPts val="900"/>
              </a:spcBef>
              <a:spcAft>
                <a:spcPts val="900"/>
              </a:spcAft>
            </a:pPr>
            <a:r>
              <a:rPr lang="en-SG" b="0" i="0" dirty="0">
                <a:solidFill>
                  <a:schemeClr val="accent1">
                    <a:lumMod val="40000"/>
                    <a:lumOff val="60000"/>
                  </a:schemeClr>
                </a:solidFill>
                <a:effectLst/>
                <a:latin typeface="inherit"/>
              </a:rPr>
              <a:t>Díaz et al. (2023). </a:t>
            </a:r>
            <a:r>
              <a:rPr lang="en-SG" b="0" i="1" dirty="0">
                <a:solidFill>
                  <a:schemeClr val="accent1">
                    <a:lumMod val="40000"/>
                    <a:lumOff val="60000"/>
                  </a:schemeClr>
                </a:solidFill>
                <a:effectLst/>
                <a:latin typeface="inherit"/>
              </a:rPr>
              <a:t>Nonparametric Causal Effects Based on Longitudinal Modified Treatment Policies.</a:t>
            </a:r>
            <a:r>
              <a:rPr lang="en-SG" b="0" i="0" dirty="0">
                <a:solidFill>
                  <a:schemeClr val="accent1">
                    <a:lumMod val="40000"/>
                    <a:lumOff val="60000"/>
                  </a:schemeClr>
                </a:solidFill>
                <a:effectLst/>
                <a:latin typeface="inherit"/>
              </a:rPr>
              <a:t> JASA.</a:t>
            </a:r>
          </a:p>
          <a:p>
            <a:pPr fontAlgn="base">
              <a:spcBef>
                <a:spcPts val="900"/>
              </a:spcBef>
              <a:spcAft>
                <a:spcPts val="900"/>
              </a:spcAft>
            </a:pPr>
            <a:r>
              <a:rPr lang="en-SG" b="0" i="0" dirty="0">
                <a:solidFill>
                  <a:schemeClr val="accent1">
                    <a:lumMod val="40000"/>
                    <a:lumOff val="60000"/>
                  </a:schemeClr>
                </a:solidFill>
                <a:effectLst/>
                <a:latin typeface="inherit"/>
              </a:rPr>
              <a:t>Kennedy (2019). </a:t>
            </a:r>
            <a:r>
              <a:rPr lang="en-SG" b="0" i="1" dirty="0">
                <a:solidFill>
                  <a:schemeClr val="accent1">
                    <a:lumMod val="40000"/>
                    <a:lumOff val="60000"/>
                  </a:schemeClr>
                </a:solidFill>
                <a:effectLst/>
                <a:latin typeface="inherit"/>
              </a:rPr>
              <a:t>Nonparametric Causal Effects Based on Incremental Propensity Score Interventions.</a:t>
            </a:r>
            <a:r>
              <a:rPr lang="en-SG" b="0" i="0" dirty="0">
                <a:solidFill>
                  <a:schemeClr val="accent1">
                    <a:lumMod val="40000"/>
                    <a:lumOff val="60000"/>
                  </a:schemeClr>
                </a:solidFill>
                <a:effectLst/>
                <a:latin typeface="inherit"/>
              </a:rPr>
              <a:t> JASA. </a:t>
            </a:r>
          </a:p>
          <a:p>
            <a:pPr fontAlgn="base">
              <a:spcBef>
                <a:spcPts val="900"/>
              </a:spcBef>
              <a:spcAft>
                <a:spcPts val="900"/>
              </a:spcAft>
            </a:pPr>
            <a:r>
              <a:rPr lang="en-SG" b="0" i="0" dirty="0">
                <a:solidFill>
                  <a:schemeClr val="accent1">
                    <a:lumMod val="40000"/>
                    <a:lumOff val="60000"/>
                  </a:schemeClr>
                </a:solidFill>
                <a:effectLst/>
                <a:latin typeface="inherit"/>
              </a:rPr>
              <a:t>U Cooray et al. (2023) </a:t>
            </a:r>
            <a:r>
              <a:rPr lang="en-SG" dirty="0">
                <a:solidFill>
                  <a:schemeClr val="accent1">
                    <a:lumMod val="40000"/>
                    <a:lumOff val="60000"/>
                  </a:schemeClr>
                </a:solidFill>
                <a:latin typeface="inherit"/>
              </a:rPr>
              <a:t>. Impact of poverty reduction on oral health outcomes among US adults. JDR</a:t>
            </a:r>
          </a:p>
          <a:p>
            <a:pPr fontAlgn="base">
              <a:spcBef>
                <a:spcPts val="900"/>
              </a:spcBef>
              <a:spcAft>
                <a:spcPts val="900"/>
              </a:spcAft>
            </a:pPr>
            <a:r>
              <a:rPr lang="en-SG" b="0" i="0" dirty="0">
                <a:solidFill>
                  <a:schemeClr val="accent1">
                    <a:lumMod val="40000"/>
                    <a:lumOff val="60000"/>
                  </a:schemeClr>
                </a:solidFill>
                <a:effectLst/>
                <a:latin typeface="inherit"/>
              </a:rPr>
              <a:t>U Cooray et al. (2023) </a:t>
            </a:r>
            <a:r>
              <a:rPr lang="en-SG" dirty="0">
                <a:solidFill>
                  <a:schemeClr val="accent1">
                    <a:lumMod val="40000"/>
                    <a:lumOff val="60000"/>
                  </a:schemeClr>
                </a:solidFill>
                <a:latin typeface="inherit"/>
              </a:rPr>
              <a:t>. </a:t>
            </a:r>
            <a:r>
              <a:rPr lang="en-SG" b="0" i="0" dirty="0">
                <a:solidFill>
                  <a:schemeClr val="accent1">
                    <a:lumMod val="40000"/>
                    <a:lumOff val="60000"/>
                  </a:schemeClr>
                </a:solidFill>
                <a:effectLst/>
                <a:latin typeface="inherit"/>
              </a:rPr>
              <a:t>Impact of teeth on social participation: modified treatment policy approach. JDR</a:t>
            </a:r>
          </a:p>
        </p:txBody>
      </p:sp>
      <p:pic>
        <p:nvPicPr>
          <p:cNvPr id="9" name="Picture 8">
            <a:extLst>
              <a:ext uri="{FF2B5EF4-FFF2-40B4-BE49-F238E27FC236}">
                <a16:creationId xmlns:a16="http://schemas.microsoft.com/office/drawing/2014/main" id="{A33DDBCA-338B-B3B5-5430-47097017BE7E}"/>
              </a:ext>
            </a:extLst>
          </p:cNvPr>
          <p:cNvPicPr>
            <a:picLocks noChangeAspect="1"/>
          </p:cNvPicPr>
          <p:nvPr/>
        </p:nvPicPr>
        <p:blipFill>
          <a:blip r:embed="rId2"/>
          <a:stretch>
            <a:fillRect/>
          </a:stretch>
        </p:blipFill>
        <p:spPr>
          <a:xfrm>
            <a:off x="9043515" y="1404918"/>
            <a:ext cx="2400639" cy="2400639"/>
          </a:xfrm>
          <a:prstGeom prst="rect">
            <a:avLst/>
          </a:prstGeom>
        </p:spPr>
      </p:pic>
    </p:spTree>
    <p:extLst>
      <p:ext uri="{BB962C8B-B14F-4D97-AF65-F5344CB8AC3E}">
        <p14:creationId xmlns:p14="http://schemas.microsoft.com/office/powerpoint/2010/main" val="344127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CFD96-629B-CAE3-269E-3088635D6800}"/>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4CF02C-4B36-447F-719D-22451F13799B}"/>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ED38E37B-CC0A-8C3C-6034-0B8F2F47448E}"/>
              </a:ext>
            </a:extLst>
          </p:cNvPr>
          <p:cNvSpPr txBox="1"/>
          <p:nvPr/>
        </p:nvSpPr>
        <p:spPr>
          <a:xfrm>
            <a:off x="1824422" y="648761"/>
            <a:ext cx="4077911" cy="461665"/>
          </a:xfrm>
          <a:prstGeom prst="rect">
            <a:avLst/>
          </a:prstGeom>
          <a:noFill/>
        </p:spPr>
        <p:txBody>
          <a:bodyPr wrap="none" rtlCol="0">
            <a:spAutoFit/>
          </a:bodyPr>
          <a:lstStyle/>
          <a:p>
            <a:pPr fontAlgn="base"/>
            <a:r>
              <a:rPr lang="en-SG" sz="2400" b="1" dirty="0"/>
              <a:t>Modified Treatment Policies</a:t>
            </a:r>
          </a:p>
        </p:txBody>
      </p:sp>
      <p:sp>
        <p:nvSpPr>
          <p:cNvPr id="7" name="TextBox 6">
            <a:extLst>
              <a:ext uri="{FF2B5EF4-FFF2-40B4-BE49-F238E27FC236}">
                <a16:creationId xmlns:a16="http://schemas.microsoft.com/office/drawing/2014/main" id="{02659AC7-1992-4B1E-F445-389491E88F17}"/>
              </a:ext>
            </a:extLst>
          </p:cNvPr>
          <p:cNvSpPr txBox="1"/>
          <p:nvPr/>
        </p:nvSpPr>
        <p:spPr>
          <a:xfrm>
            <a:off x="1824422" y="2259773"/>
            <a:ext cx="4305298" cy="2308324"/>
          </a:xfrm>
          <a:prstGeom prst="rect">
            <a:avLst/>
          </a:prstGeom>
          <a:noFill/>
        </p:spPr>
        <p:txBody>
          <a:bodyPr wrap="square" rtlCol="0">
            <a:spAutoFit/>
          </a:bodyPr>
          <a:lstStyle/>
          <a:p>
            <a:r>
              <a:rPr lang="en-SG" dirty="0"/>
              <a:t>Demonstrates how to operationalize policy emulation using Modified Treatment Policies (MTPs). </a:t>
            </a:r>
          </a:p>
          <a:p>
            <a:endParaRPr lang="en-SG" dirty="0"/>
          </a:p>
          <a:p>
            <a:r>
              <a:rPr lang="en-SG" dirty="0"/>
              <a:t>Using a dynamic shifts in continuous exposures, providing a methodologically rigorous alternative to static intervention causal frameworks.</a:t>
            </a:r>
            <a:endParaRPr lang="en-US" sz="2000" dirty="0"/>
          </a:p>
        </p:txBody>
      </p:sp>
      <p:pic>
        <p:nvPicPr>
          <p:cNvPr id="1026" name="Picture 2">
            <a:extLst>
              <a:ext uri="{FF2B5EF4-FFF2-40B4-BE49-F238E27FC236}">
                <a16:creationId xmlns:a16="http://schemas.microsoft.com/office/drawing/2014/main" id="{1A2B5720-ACE7-EEBF-3342-66D0DB3AA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788" y="1907755"/>
            <a:ext cx="5229732" cy="23833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3FE29D-0750-A2E2-101A-CB5BC9F10AF8}"/>
              </a:ext>
            </a:extLst>
          </p:cNvPr>
          <p:cNvSpPr txBox="1"/>
          <p:nvPr/>
        </p:nvSpPr>
        <p:spPr>
          <a:xfrm>
            <a:off x="1824422" y="6596390"/>
            <a:ext cx="3924472" cy="261610"/>
          </a:xfrm>
          <a:prstGeom prst="rect">
            <a:avLst/>
          </a:prstGeom>
          <a:noFill/>
        </p:spPr>
        <p:txBody>
          <a:bodyPr wrap="none" rtlCol="0">
            <a:spAutoFit/>
          </a:bodyPr>
          <a:lstStyle/>
          <a:p>
            <a:r>
              <a:rPr lang="en-US" sz="1100" i="1" dirty="0">
                <a:solidFill>
                  <a:schemeClr val="tx1">
                    <a:lumMod val="50000"/>
                    <a:lumOff val="50000"/>
                  </a:schemeClr>
                </a:solidFill>
              </a:rPr>
              <a:t>Image source: https://</a:t>
            </a:r>
            <a:r>
              <a:rPr lang="en-US" sz="1100" i="1" dirty="0" err="1">
                <a:solidFill>
                  <a:schemeClr val="tx1">
                    <a:lumMod val="50000"/>
                    <a:lumOff val="50000"/>
                  </a:schemeClr>
                </a:solidFill>
              </a:rPr>
              <a:t>www.khstats.com</a:t>
            </a:r>
            <a:r>
              <a:rPr lang="en-US" sz="1100" i="1" dirty="0">
                <a:solidFill>
                  <a:schemeClr val="tx1">
                    <a:lumMod val="50000"/>
                    <a:lumOff val="50000"/>
                  </a:schemeClr>
                </a:solidFill>
              </a:rPr>
              <a:t>/blog/</a:t>
            </a:r>
            <a:r>
              <a:rPr lang="en-US" sz="1100" i="1" dirty="0" err="1">
                <a:solidFill>
                  <a:schemeClr val="tx1">
                    <a:lumMod val="50000"/>
                    <a:lumOff val="50000"/>
                  </a:schemeClr>
                </a:solidFill>
              </a:rPr>
              <a:t>lmtp</a:t>
            </a:r>
            <a:r>
              <a:rPr lang="en-US" sz="1100" i="1" dirty="0">
                <a:solidFill>
                  <a:schemeClr val="tx1">
                    <a:lumMod val="50000"/>
                    <a:lumOff val="50000"/>
                  </a:schemeClr>
                </a:solidFill>
              </a:rPr>
              <a:t>/</a:t>
            </a:r>
            <a:r>
              <a:rPr lang="en-US" sz="1100" i="1" dirty="0" err="1">
                <a:solidFill>
                  <a:schemeClr val="tx1">
                    <a:lumMod val="50000"/>
                    <a:lumOff val="50000"/>
                  </a:schemeClr>
                </a:solidFill>
              </a:rPr>
              <a:t>lmtp.html</a:t>
            </a:r>
            <a:endParaRPr lang="en-US" sz="1100" i="1" dirty="0">
              <a:solidFill>
                <a:schemeClr val="tx1">
                  <a:lumMod val="50000"/>
                  <a:lumOff val="50000"/>
                </a:schemeClr>
              </a:solidFill>
            </a:endParaRPr>
          </a:p>
        </p:txBody>
      </p:sp>
    </p:spTree>
    <p:extLst>
      <p:ext uri="{BB962C8B-B14F-4D97-AF65-F5344CB8AC3E}">
        <p14:creationId xmlns:p14="http://schemas.microsoft.com/office/powerpoint/2010/main" val="26343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56EE9-CCEB-B51F-C2F0-54039AD0B43C}"/>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98FCDF9-E659-B077-2E53-0090260A8FE6}"/>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5DFE495D-8F64-563F-1CCB-4D5C94197FE8}"/>
              </a:ext>
            </a:extLst>
          </p:cNvPr>
          <p:cNvSpPr txBox="1"/>
          <p:nvPr/>
        </p:nvSpPr>
        <p:spPr>
          <a:xfrm>
            <a:off x="1824422" y="648761"/>
            <a:ext cx="3876702" cy="461665"/>
          </a:xfrm>
          <a:prstGeom prst="rect">
            <a:avLst/>
          </a:prstGeom>
          <a:noFill/>
        </p:spPr>
        <p:txBody>
          <a:bodyPr wrap="none" rtlCol="0">
            <a:spAutoFit/>
          </a:bodyPr>
          <a:lstStyle/>
          <a:p>
            <a:pPr fontAlgn="base"/>
            <a:r>
              <a:rPr lang="en-SG" sz="2400" b="1" dirty="0"/>
              <a:t>Causal Mediation Analysis</a:t>
            </a:r>
          </a:p>
        </p:txBody>
      </p:sp>
      <p:sp>
        <p:nvSpPr>
          <p:cNvPr id="7" name="TextBox 6">
            <a:extLst>
              <a:ext uri="{FF2B5EF4-FFF2-40B4-BE49-F238E27FC236}">
                <a16:creationId xmlns:a16="http://schemas.microsoft.com/office/drawing/2014/main" id="{5F8DCFC8-040F-D629-5EC2-37819BCE5D4C}"/>
              </a:ext>
            </a:extLst>
          </p:cNvPr>
          <p:cNvSpPr txBox="1"/>
          <p:nvPr/>
        </p:nvSpPr>
        <p:spPr>
          <a:xfrm>
            <a:off x="1824422" y="2259773"/>
            <a:ext cx="4305298" cy="2308324"/>
          </a:xfrm>
          <a:prstGeom prst="rect">
            <a:avLst/>
          </a:prstGeom>
          <a:noFill/>
        </p:spPr>
        <p:txBody>
          <a:bodyPr wrap="square" rtlCol="0">
            <a:spAutoFit/>
          </a:bodyPr>
          <a:lstStyle/>
          <a:p>
            <a:r>
              <a:rPr lang="en-SG" dirty="0"/>
              <a:t>Will focus on identifying the mechanisms through which an exposure translates to an observed outcome. </a:t>
            </a:r>
          </a:p>
          <a:p>
            <a:endParaRPr lang="en-SG" dirty="0"/>
          </a:p>
          <a:p>
            <a:r>
              <a:rPr lang="en-SG" dirty="0"/>
              <a:t>Demonstrate utilizing causal mediation approaches, decompose total effects to understand structural pathways with oral health inequalities.</a:t>
            </a:r>
            <a:endParaRPr lang="en-US" sz="2000" dirty="0"/>
          </a:p>
        </p:txBody>
      </p:sp>
      <p:pic>
        <p:nvPicPr>
          <p:cNvPr id="3074" name="Picture 2" descr="Be wary of binding mediation a form of alternative dispute resolution">
            <a:extLst>
              <a:ext uri="{FF2B5EF4-FFF2-40B4-BE49-F238E27FC236}">
                <a16:creationId xmlns:a16="http://schemas.microsoft.com/office/drawing/2014/main" id="{91046BF0-F8BD-941D-EF7E-759FE332B8B5}"/>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6763759" y="1909482"/>
            <a:ext cx="3886312" cy="294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1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20942-C878-E4A2-5E3A-BBF45B2967E7}"/>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3C8AEFF-B171-9EC8-01E1-865900C471D8}"/>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1B7CB7C4-EEA1-CB34-AE50-1BC60F96E114}"/>
              </a:ext>
            </a:extLst>
          </p:cNvPr>
          <p:cNvSpPr txBox="1"/>
          <p:nvPr/>
        </p:nvSpPr>
        <p:spPr>
          <a:xfrm>
            <a:off x="1824422" y="648761"/>
            <a:ext cx="2782108" cy="461665"/>
          </a:xfrm>
          <a:prstGeom prst="rect">
            <a:avLst/>
          </a:prstGeom>
          <a:noFill/>
        </p:spPr>
        <p:txBody>
          <a:bodyPr wrap="none" rtlCol="0">
            <a:spAutoFit/>
          </a:bodyPr>
          <a:lstStyle/>
          <a:p>
            <a:pPr fontAlgn="base"/>
            <a:r>
              <a:rPr lang="en-SG" sz="2400" b="1" dirty="0"/>
              <a:t>Contextual Effects</a:t>
            </a:r>
          </a:p>
        </p:txBody>
      </p:sp>
      <p:sp>
        <p:nvSpPr>
          <p:cNvPr id="7" name="TextBox 6">
            <a:extLst>
              <a:ext uri="{FF2B5EF4-FFF2-40B4-BE49-F238E27FC236}">
                <a16:creationId xmlns:a16="http://schemas.microsoft.com/office/drawing/2014/main" id="{D6C2621B-3655-E0AC-371C-8A7740E86B86}"/>
              </a:ext>
            </a:extLst>
          </p:cNvPr>
          <p:cNvSpPr txBox="1"/>
          <p:nvPr/>
        </p:nvSpPr>
        <p:spPr>
          <a:xfrm>
            <a:off x="1824422" y="2259774"/>
            <a:ext cx="5436990" cy="1477328"/>
          </a:xfrm>
          <a:prstGeom prst="rect">
            <a:avLst/>
          </a:prstGeom>
          <a:noFill/>
        </p:spPr>
        <p:txBody>
          <a:bodyPr wrap="square" rtlCol="0">
            <a:spAutoFit/>
          </a:bodyPr>
          <a:lstStyle/>
          <a:p>
            <a:r>
              <a:rPr lang="en-SG" dirty="0"/>
              <a:t>Will detail the methodological requirements for properly isolating contextual effects, demonstrating how higher-level ecological conditions systematically influence individual-level conditions and individual-level outcomes.</a:t>
            </a:r>
            <a:endParaRPr lang="en-US" sz="2000" dirty="0"/>
          </a:p>
        </p:txBody>
      </p:sp>
      <p:pic>
        <p:nvPicPr>
          <p:cNvPr id="5122" name="Picture 2" descr="Introduction to Multilevel Modeling - Analytics Vidhya">
            <a:extLst>
              <a:ext uri="{FF2B5EF4-FFF2-40B4-BE49-F238E27FC236}">
                <a16:creationId xmlns:a16="http://schemas.microsoft.com/office/drawing/2014/main" id="{6202C12C-64D5-F66B-06FF-022DFCB0C81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6998" r="31555"/>
          <a:stretch>
            <a:fillRect/>
          </a:stretch>
        </p:blipFill>
        <p:spPr bwMode="auto">
          <a:xfrm>
            <a:off x="7515190" y="2164977"/>
            <a:ext cx="3968597" cy="232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3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82935-1CE1-A124-3D16-73790B0C2157}"/>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D7D99DA-EB6A-E8D5-1EBB-F4666675D07D}"/>
              </a:ext>
            </a:extLst>
          </p:cNvPr>
          <p:cNvCxnSpPr/>
          <p:nvPr/>
        </p:nvCxnSpPr>
        <p:spPr>
          <a:xfrm>
            <a:off x="1909482" y="1048871"/>
            <a:ext cx="8740589" cy="0"/>
          </a:xfrm>
          <a:prstGeom prst="line">
            <a:avLst/>
          </a:prstGeom>
          <a:ln w="38100">
            <a:solidFill>
              <a:schemeClr val="accent4">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F5FA08A2-3D88-3CD3-8D54-751041A6614C}"/>
              </a:ext>
            </a:extLst>
          </p:cNvPr>
          <p:cNvSpPr txBox="1"/>
          <p:nvPr/>
        </p:nvSpPr>
        <p:spPr>
          <a:xfrm>
            <a:off x="1824422" y="648761"/>
            <a:ext cx="5597623" cy="461665"/>
          </a:xfrm>
          <a:prstGeom prst="rect">
            <a:avLst/>
          </a:prstGeom>
          <a:noFill/>
        </p:spPr>
        <p:txBody>
          <a:bodyPr wrap="none" rtlCol="0">
            <a:spAutoFit/>
          </a:bodyPr>
          <a:lstStyle/>
          <a:p>
            <a:pPr fontAlgn="base"/>
            <a:r>
              <a:rPr lang="en-SG" sz="2400" b="1" dirty="0"/>
              <a:t>Stakeholder and Consumer Integration</a:t>
            </a:r>
          </a:p>
        </p:txBody>
      </p:sp>
      <p:sp>
        <p:nvSpPr>
          <p:cNvPr id="7" name="TextBox 6">
            <a:extLst>
              <a:ext uri="{FF2B5EF4-FFF2-40B4-BE49-F238E27FC236}">
                <a16:creationId xmlns:a16="http://schemas.microsoft.com/office/drawing/2014/main" id="{25E98638-26D6-121D-96FC-461E98386058}"/>
              </a:ext>
            </a:extLst>
          </p:cNvPr>
          <p:cNvSpPr txBox="1"/>
          <p:nvPr/>
        </p:nvSpPr>
        <p:spPr>
          <a:xfrm>
            <a:off x="1824422" y="2259774"/>
            <a:ext cx="5436990" cy="1754326"/>
          </a:xfrm>
          <a:prstGeom prst="rect">
            <a:avLst/>
          </a:prstGeom>
          <a:noFill/>
        </p:spPr>
        <p:txBody>
          <a:bodyPr wrap="square" rtlCol="0">
            <a:spAutoFit/>
          </a:bodyPr>
          <a:lstStyle/>
          <a:p>
            <a:r>
              <a:rPr lang="en-SG" dirty="0"/>
              <a:t>Will bridge methodological simulation with applied policy formulation. By integrating consumer lived experiences and established stakeholder perspectives, we ensure that the resulting causal models directly map to actionable, culturally relevant policy priorities.</a:t>
            </a:r>
            <a:endParaRPr lang="en-US" sz="2000" dirty="0"/>
          </a:p>
        </p:txBody>
      </p:sp>
    </p:spTree>
    <p:extLst>
      <p:ext uri="{BB962C8B-B14F-4D97-AF65-F5344CB8AC3E}">
        <p14:creationId xmlns:p14="http://schemas.microsoft.com/office/powerpoint/2010/main" val="265243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828A0CA-1A33-53FB-8264-7F868BEC858E}"/>
            </a:ext>
          </a:extLst>
        </p:cNvPr>
        <p:cNvGrpSpPr/>
        <p:nvPr/>
      </p:nvGrpSpPr>
      <p:grpSpPr>
        <a:xfrm>
          <a:off x="0" y="0"/>
          <a:ext cx="0" cy="0"/>
          <a:chOff x="0" y="0"/>
          <a:chExt cx="0" cy="0"/>
        </a:xfrm>
      </p:grpSpPr>
    </p:spTree>
    <p:extLst>
      <p:ext uri="{BB962C8B-B14F-4D97-AF65-F5344CB8AC3E}">
        <p14:creationId xmlns:p14="http://schemas.microsoft.com/office/powerpoint/2010/main" val="32954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46F70C-8CDC-CD9F-6109-8EDC0C8DA89C}"/>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858B54E-3CF7-8B7E-265D-AB4FAA9BC8F9}"/>
              </a:ext>
            </a:extLst>
          </p:cNvPr>
          <p:cNvCxnSpPr/>
          <p:nvPr/>
        </p:nvCxnSpPr>
        <p:spPr>
          <a:xfrm>
            <a:off x="1909482" y="1048871"/>
            <a:ext cx="8740589" cy="0"/>
          </a:xfrm>
          <a:prstGeom prst="line">
            <a:avLst/>
          </a:prstGeom>
          <a:ln w="38100">
            <a:solidFill>
              <a:schemeClr val="accent2">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C43B1FE3-F4CC-A56E-E056-27163F8FFA87}"/>
              </a:ext>
            </a:extLst>
          </p:cNvPr>
          <p:cNvSpPr txBox="1"/>
          <p:nvPr/>
        </p:nvSpPr>
        <p:spPr>
          <a:xfrm>
            <a:off x="4430063" y="2450667"/>
            <a:ext cx="3211648" cy="461665"/>
          </a:xfrm>
          <a:prstGeom prst="rect">
            <a:avLst/>
          </a:prstGeom>
          <a:noFill/>
        </p:spPr>
        <p:txBody>
          <a:bodyPr wrap="none" rtlCol="0">
            <a:spAutoFit/>
          </a:bodyPr>
          <a:lstStyle/>
          <a:p>
            <a:pPr fontAlgn="base"/>
            <a:r>
              <a:rPr lang="en-SG" sz="2400" b="1" i="1" dirty="0">
                <a:solidFill>
                  <a:schemeClr val="accent1">
                    <a:lumMod val="40000"/>
                    <a:lumOff val="60000"/>
                  </a:schemeClr>
                </a:solidFill>
              </a:rPr>
              <a:t>No conflict of interest</a:t>
            </a:r>
          </a:p>
        </p:txBody>
      </p:sp>
    </p:spTree>
    <p:extLst>
      <p:ext uri="{BB962C8B-B14F-4D97-AF65-F5344CB8AC3E}">
        <p14:creationId xmlns:p14="http://schemas.microsoft.com/office/powerpoint/2010/main" val="381842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91D"/>
        </a:solidFill>
        <a:effectLst/>
      </p:bgPr>
    </p:bg>
    <p:spTree>
      <p:nvGrpSpPr>
        <p:cNvPr id="1" name="">
          <a:extLst>
            <a:ext uri="{FF2B5EF4-FFF2-40B4-BE49-F238E27FC236}">
              <a16:creationId xmlns:a16="http://schemas.microsoft.com/office/drawing/2014/main" id="{838274C1-8F35-C4A4-744E-EE6E5883D1CE}"/>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713C4F-88E2-A187-2E75-5CEACC68D752}"/>
              </a:ext>
            </a:extLst>
          </p:cNvPr>
          <p:cNvCxnSpPr/>
          <p:nvPr/>
        </p:nvCxnSpPr>
        <p:spPr>
          <a:xfrm>
            <a:off x="1909482" y="1048871"/>
            <a:ext cx="8740589" cy="0"/>
          </a:xfrm>
          <a:prstGeom prst="line">
            <a:avLst/>
          </a:prstGeom>
          <a:ln w="38100">
            <a:solidFill>
              <a:schemeClr val="accent2">
                <a:alpha val="76000"/>
              </a:schemeClr>
            </a:solidFill>
          </a:ln>
          <a:effectLst>
            <a:outerShdw blurRad="50800" dist="38100" dir="5400000" sx="101000" sy="101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EA6A42BC-BFD8-8A49-9122-1510DC4B2F4E}"/>
              </a:ext>
            </a:extLst>
          </p:cNvPr>
          <p:cNvSpPr txBox="1"/>
          <p:nvPr/>
        </p:nvSpPr>
        <p:spPr>
          <a:xfrm>
            <a:off x="1807887" y="587206"/>
            <a:ext cx="4067011" cy="461665"/>
          </a:xfrm>
          <a:prstGeom prst="rect">
            <a:avLst/>
          </a:prstGeom>
          <a:noFill/>
        </p:spPr>
        <p:txBody>
          <a:bodyPr wrap="none" rtlCol="0">
            <a:spAutoFit/>
          </a:bodyPr>
          <a:lstStyle/>
          <a:p>
            <a:pPr fontAlgn="base"/>
            <a:r>
              <a:rPr lang="en-SG" sz="2400" b="1" dirty="0">
                <a:solidFill>
                  <a:schemeClr val="bg1"/>
                </a:solidFill>
              </a:rPr>
              <a:t>The Policymaker’s Dilemma</a:t>
            </a:r>
          </a:p>
        </p:txBody>
      </p:sp>
      <p:sp>
        <p:nvSpPr>
          <p:cNvPr id="3" name="TextBox 2">
            <a:extLst>
              <a:ext uri="{FF2B5EF4-FFF2-40B4-BE49-F238E27FC236}">
                <a16:creationId xmlns:a16="http://schemas.microsoft.com/office/drawing/2014/main" id="{51EFCDC7-8C7C-8CC1-57E0-9072DA56BF04}"/>
              </a:ext>
            </a:extLst>
          </p:cNvPr>
          <p:cNvSpPr txBox="1"/>
          <p:nvPr/>
        </p:nvSpPr>
        <p:spPr>
          <a:xfrm>
            <a:off x="1807887" y="1420758"/>
            <a:ext cx="6098240" cy="4016484"/>
          </a:xfrm>
          <a:prstGeom prst="rect">
            <a:avLst/>
          </a:prstGeom>
          <a:noFill/>
        </p:spPr>
        <p:txBody>
          <a:bodyPr wrap="square">
            <a:spAutoFit/>
          </a:bodyPr>
          <a:lstStyle/>
          <a:p>
            <a:pPr algn="l" fontAlgn="base">
              <a:spcBef>
                <a:spcPts val="900"/>
              </a:spcBef>
              <a:spcAft>
                <a:spcPts val="900"/>
              </a:spcAft>
              <a:buNone/>
            </a:pPr>
            <a:r>
              <a:rPr lang="en-SG" b="0" i="0" dirty="0">
                <a:solidFill>
                  <a:srgbClr val="FFFFFF"/>
                </a:solidFill>
                <a:effectLst/>
                <a:latin typeface="inherit"/>
              </a:rPr>
              <a:t>Imagine you are a policymaker with a $1M public health budget.</a:t>
            </a:r>
          </a:p>
          <a:p>
            <a:pPr algn="l" fontAlgn="base">
              <a:spcBef>
                <a:spcPts val="900"/>
              </a:spcBef>
              <a:spcAft>
                <a:spcPts val="900"/>
              </a:spcAft>
              <a:buNone/>
            </a:pPr>
            <a:r>
              <a:rPr lang="en-SG" b="0" i="1" dirty="0">
                <a:solidFill>
                  <a:srgbClr val="2980B9"/>
                </a:solidFill>
                <a:effectLst/>
                <a:latin typeface="inherit"/>
              </a:rPr>
              <a:t>What kind of evidence would you demand before investing?</a:t>
            </a:r>
            <a:endParaRPr lang="en-SG" b="0" i="0" dirty="0">
              <a:solidFill>
                <a:srgbClr val="FFFFFF"/>
              </a:solidFill>
              <a:effectLst/>
              <a:latin typeface="inherit"/>
            </a:endParaRPr>
          </a:p>
          <a:p>
            <a:pPr algn="l" fontAlgn="base">
              <a:spcBef>
                <a:spcPts val="900"/>
              </a:spcBef>
              <a:spcAft>
                <a:spcPts val="900"/>
              </a:spcAft>
              <a:buNone/>
            </a:pPr>
            <a:br>
              <a:rPr lang="en-SG" b="0" i="0" dirty="0">
                <a:solidFill>
                  <a:srgbClr val="FFFFFF"/>
                </a:solidFill>
                <a:effectLst/>
                <a:latin typeface="Helvetica Neue" panose="02000503000000020004" pitchFamily="2" charset="0"/>
              </a:rPr>
            </a:br>
            <a:r>
              <a:rPr lang="en-SG" b="1" i="0" dirty="0">
                <a:solidFill>
                  <a:schemeClr val="accent2">
                    <a:lumMod val="60000"/>
                    <a:lumOff val="40000"/>
                  </a:schemeClr>
                </a:solidFill>
                <a:effectLst/>
                <a:latin typeface="inherit"/>
              </a:rPr>
              <a:t>Associative Evidence</a:t>
            </a:r>
            <a:r>
              <a:rPr lang="en-SG" b="0" i="0" dirty="0">
                <a:solidFill>
                  <a:schemeClr val="accent2">
                    <a:lumMod val="60000"/>
                    <a:lumOff val="40000"/>
                  </a:schemeClr>
                </a:solidFill>
                <a:effectLst/>
                <a:latin typeface="inherit"/>
              </a:rPr>
              <a:t> </a:t>
            </a:r>
            <a:r>
              <a:rPr lang="en-SG" b="0" i="1" dirty="0">
                <a:solidFill>
                  <a:srgbClr val="FFFFFF"/>
                </a:solidFill>
                <a:effectLst/>
                <a:latin typeface="inherit"/>
              </a:rPr>
              <a:t>“Sugar and dental decay go hand in hand.”</a:t>
            </a:r>
            <a:endParaRPr lang="en-SG" dirty="0">
              <a:solidFill>
                <a:srgbClr val="FFFFFF"/>
              </a:solidFill>
              <a:latin typeface="inherit"/>
            </a:endParaRPr>
          </a:p>
          <a:p>
            <a:pPr algn="l" fontAlgn="base">
              <a:spcBef>
                <a:spcPts val="900"/>
              </a:spcBef>
              <a:spcAft>
                <a:spcPts val="900"/>
              </a:spcAft>
              <a:buNone/>
            </a:pPr>
            <a:endParaRPr lang="en-SG" b="1" dirty="0">
              <a:solidFill>
                <a:srgbClr val="FFFFFF"/>
              </a:solidFill>
              <a:latin typeface="inherit"/>
            </a:endParaRPr>
          </a:p>
          <a:p>
            <a:pPr algn="l" fontAlgn="base">
              <a:spcBef>
                <a:spcPts val="900"/>
              </a:spcBef>
              <a:spcAft>
                <a:spcPts val="900"/>
              </a:spcAft>
              <a:buNone/>
            </a:pPr>
            <a:r>
              <a:rPr lang="en-SG" b="1" i="0" dirty="0">
                <a:solidFill>
                  <a:schemeClr val="accent5">
                    <a:lumMod val="60000"/>
                    <a:lumOff val="40000"/>
                  </a:schemeClr>
                </a:solidFill>
                <a:effectLst/>
                <a:latin typeface="inherit"/>
              </a:rPr>
              <a:t>Causal Evidence</a:t>
            </a:r>
            <a:r>
              <a:rPr lang="en-SG" b="0" i="0" dirty="0">
                <a:solidFill>
                  <a:schemeClr val="accent5">
                    <a:lumMod val="60000"/>
                    <a:lumOff val="40000"/>
                  </a:schemeClr>
                </a:solidFill>
                <a:effectLst/>
                <a:latin typeface="inherit"/>
              </a:rPr>
              <a:t> </a:t>
            </a:r>
            <a:r>
              <a:rPr lang="en-SG" b="0" i="1" dirty="0">
                <a:solidFill>
                  <a:srgbClr val="FFFFFF"/>
                </a:solidFill>
                <a:effectLst/>
                <a:latin typeface="inherit"/>
              </a:rPr>
              <a:t>“If we reduce sugar consumption by 20g per day, we avert 15% of all new dental disease.”</a:t>
            </a:r>
            <a:endParaRPr lang="en-SG" b="0" i="0" dirty="0">
              <a:solidFill>
                <a:srgbClr val="FFFFFF"/>
              </a:solidFill>
              <a:effectLst/>
              <a:latin typeface="inherit"/>
            </a:endParaRPr>
          </a:p>
          <a:p>
            <a:pPr algn="ctr" fontAlgn="base">
              <a:spcBef>
                <a:spcPts val="900"/>
              </a:spcBef>
              <a:spcAft>
                <a:spcPts val="900"/>
              </a:spcAft>
              <a:buNone/>
            </a:pPr>
            <a:r>
              <a:rPr lang="en-SG" b="1" i="0" dirty="0">
                <a:solidFill>
                  <a:srgbClr val="F39C12"/>
                </a:solidFill>
                <a:effectLst/>
                <a:latin typeface="inherit"/>
              </a:rPr>
              <a:t>You need causal answers, not just correlations.</a:t>
            </a:r>
          </a:p>
        </p:txBody>
      </p:sp>
      <p:pic>
        <p:nvPicPr>
          <p:cNvPr id="7170" name="Picture 2">
            <a:extLst>
              <a:ext uri="{FF2B5EF4-FFF2-40B4-BE49-F238E27FC236}">
                <a16:creationId xmlns:a16="http://schemas.microsoft.com/office/drawing/2014/main" id="{E2AC6446-861C-944C-58F7-BB733DE33B02}"/>
              </a:ext>
            </a:extLst>
          </p:cNvPr>
          <p:cNvPicPr>
            <a:picLocks noChangeAspect="1" noChangeArrowheads="1"/>
          </p:cNvPicPr>
          <p:nvPr/>
        </p:nvPicPr>
        <p:blipFill>
          <a:blip r:embed="rId2">
            <a:alphaModFix amt="59000"/>
            <a:extLst>
              <a:ext uri="{28A0092B-C50C-407E-A947-70E740481C1C}">
                <a14:useLocalDpi xmlns:a14="http://schemas.microsoft.com/office/drawing/2010/main" val="0"/>
              </a:ext>
            </a:extLst>
          </a:blip>
          <a:srcRect/>
          <a:stretch>
            <a:fillRect/>
          </a:stretch>
        </p:blipFill>
        <p:spPr bwMode="auto">
          <a:xfrm>
            <a:off x="8285067" y="1510537"/>
            <a:ext cx="3126630" cy="2845172"/>
          </a:xfrm>
          <a:prstGeom prst="rect">
            <a:avLst/>
          </a:prstGeom>
          <a:noFill/>
          <a:effectLst>
            <a:outerShdw blurRad="50800" dist="50800" dir="5400000" algn="ctr" rotWithShape="0">
              <a:srgbClr val="000000">
                <a:alpha val="7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39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945</TotalTime>
  <Words>954</Words>
  <Application>Microsoft Macintosh PowerPoint</Application>
  <PresentationFormat>Widescreen</PresentationFormat>
  <Paragraphs>91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Fira Mono</vt:lpstr>
      <vt:lpstr>Helvetica Neue</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Upul Cooray</dc:creator>
  <cp:lastModifiedBy>Upul Cooray</cp:lastModifiedBy>
  <cp:revision>1</cp:revision>
  <dcterms:created xsi:type="dcterms:W3CDTF">2026-03-26T17:29:32Z</dcterms:created>
  <dcterms:modified xsi:type="dcterms:W3CDTF">2026-03-27T09:14:35Z</dcterms:modified>
</cp:coreProperties>
</file>